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media/image5.jpeg" ContentType="image/jpeg"/>
  <Override PartName="/ppt/media/image6.jpeg" ContentType="image/jpeg"/>
  <Override PartName="/ppt/charts/chart7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60606"/>
          <c:y val="0.0449267"/>
          <c:w val="0.815291"/>
          <c:h val="0.831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Transistor Count (millions)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254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c:spPr>
          </c:marker>
          <c:dLbls>
            <c:numFmt formatCode="General" sourceLinked="0"/>
            <c:txPr>
              <a:bodyPr/>
              <a:lstStyle/>
              <a:p>
                <a:pPr>
                  <a:defRPr b="0" i="0" strike="noStrike" sz="2258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Sheet1!$B$2:$B$26</c:f>
              <c:numCache>
                <c:ptCount val="25"/>
                <c:pt idx="0">
                  <c:v>1971.000000</c:v>
                </c:pt>
                <c:pt idx="1">
                  <c:v>1972.000000</c:v>
                </c:pt>
                <c:pt idx="2">
                  <c:v>1974.000000</c:v>
                </c:pt>
                <c:pt idx="3">
                  <c:v>1978.000000</c:v>
                </c:pt>
                <c:pt idx="4">
                  <c:v>1982.000000</c:v>
                </c:pt>
                <c:pt idx="5">
                  <c:v>1985.000000</c:v>
                </c:pt>
                <c:pt idx="6">
                  <c:v>1989.000000</c:v>
                </c:pt>
                <c:pt idx="7">
                  <c:v>1993.000000</c:v>
                </c:pt>
                <c:pt idx="8">
                  <c:v>1995.000000</c:v>
                </c:pt>
                <c:pt idx="9">
                  <c:v>1997.000000</c:v>
                </c:pt>
                <c:pt idx="10">
                  <c:v>1999.000000</c:v>
                </c:pt>
                <c:pt idx="11">
                  <c:v>2000.000000</c:v>
                </c:pt>
                <c:pt idx="12">
                  <c:v>2002.000000</c:v>
                </c:pt>
                <c:pt idx="13">
                  <c:v>2003.000000</c:v>
                </c:pt>
                <c:pt idx="14">
                  <c:v>2004.000000</c:v>
                </c:pt>
                <c:pt idx="15">
                  <c:v>2005.000000</c:v>
                </c:pt>
                <c:pt idx="16">
                  <c:v>2006.000000</c:v>
                </c:pt>
                <c:pt idx="17">
                  <c:v>2007.000000</c:v>
                </c:pt>
                <c:pt idx="18">
                  <c:v>2008.000000</c:v>
                </c:pt>
                <c:pt idx="19">
                  <c:v>2009.000000</c:v>
                </c:pt>
                <c:pt idx="20">
                  <c:v>2010.000000</c:v>
                </c:pt>
                <c:pt idx="21">
                  <c:v>2011.000000</c:v>
                </c:pt>
                <c:pt idx="22">
                  <c:v>2012.000000</c:v>
                </c:pt>
                <c:pt idx="23">
                  <c:v>2013.000000</c:v>
                </c:pt>
                <c:pt idx="24">
                  <c:v>2014.000000</c:v>
                </c:pt>
              </c:numCache>
            </c:numRef>
          </c:xVal>
          <c:yVal>
            <c:numRef>
              <c:f>Sheet1!$C$2:$C$26</c:f>
              <c:numCache>
                <c:ptCount val="0"/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2015"/>
          <c:min val="1970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540000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crossBetween val="between"/>
        <c:majorUnit val="5"/>
        <c:minorUnit val="2.5"/>
      </c:valAx>
      <c:valAx>
        <c:axId val="2094734553"/>
        <c:scaling>
          <c:logBase val="10"/>
          <c:orientation val="minMax"/>
          <c:max val="10000"/>
          <c:min val="0.001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</c:valAx>
      <c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9377"/>
          <c:y val="0.0449267"/>
          <c:w val="0.79706"/>
          <c:h val="0.831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Clock Speed (MHz)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25400" cap="flat">
                <a:solidFill>
                  <a:srgbClr val="6EC038"/>
                </a:solidFill>
                <a:prstDash val="solid"/>
                <a:miter lim="400000"/>
              </a:ln>
              <a:effectLst/>
            </c:spPr>
          </c:marker>
          <c:dLbls>
            <c:numFmt formatCode="0.000" sourceLinked="0"/>
            <c:txPr>
              <a:bodyPr/>
              <a:lstStyle/>
              <a:p>
                <a:pPr>
                  <a:defRPr b="0" i="0" strike="noStrike" sz="2258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Sheet1!$B$2:$B$26</c:f>
              <c:numCache>
                <c:ptCount val="25"/>
                <c:pt idx="0">
                  <c:v>1971.000000</c:v>
                </c:pt>
                <c:pt idx="1">
                  <c:v>1972.000000</c:v>
                </c:pt>
                <c:pt idx="2">
                  <c:v>1974.000000</c:v>
                </c:pt>
                <c:pt idx="3">
                  <c:v>1978.000000</c:v>
                </c:pt>
                <c:pt idx="4">
                  <c:v>1982.000000</c:v>
                </c:pt>
                <c:pt idx="5">
                  <c:v>1985.000000</c:v>
                </c:pt>
                <c:pt idx="6">
                  <c:v>1989.000000</c:v>
                </c:pt>
                <c:pt idx="7">
                  <c:v>1993.000000</c:v>
                </c:pt>
                <c:pt idx="8">
                  <c:v>1995.000000</c:v>
                </c:pt>
                <c:pt idx="9">
                  <c:v>1997.000000</c:v>
                </c:pt>
                <c:pt idx="10">
                  <c:v>1999.000000</c:v>
                </c:pt>
                <c:pt idx="11">
                  <c:v>2000.000000</c:v>
                </c:pt>
                <c:pt idx="12">
                  <c:v>2002.000000</c:v>
                </c:pt>
                <c:pt idx="13">
                  <c:v>2003.000000</c:v>
                </c:pt>
                <c:pt idx="14">
                  <c:v>2004.000000</c:v>
                </c:pt>
                <c:pt idx="15">
                  <c:v>2005.000000</c:v>
                </c:pt>
                <c:pt idx="16">
                  <c:v>2006.000000</c:v>
                </c:pt>
                <c:pt idx="17">
                  <c:v>2007.000000</c:v>
                </c:pt>
                <c:pt idx="18">
                  <c:v>2008.000000</c:v>
                </c:pt>
                <c:pt idx="19">
                  <c:v>2009.000000</c:v>
                </c:pt>
                <c:pt idx="20">
                  <c:v>2010.000000</c:v>
                </c:pt>
                <c:pt idx="21">
                  <c:v>2011.000000</c:v>
                </c:pt>
                <c:pt idx="22">
                  <c:v>2012.000000</c:v>
                </c:pt>
                <c:pt idx="23">
                  <c:v>2013.000000</c:v>
                </c:pt>
                <c:pt idx="24">
                  <c:v>2014.000000</c:v>
                </c:pt>
              </c:numCache>
            </c:numRef>
          </c:xVal>
          <c:yVal>
            <c:numRef>
              <c:f>Sheet1!$C$2:$C$26</c:f>
              <c:numCache>
                <c:ptCount val="0"/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2015"/>
          <c:min val="1970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540000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crossBetween val="between"/>
        <c:majorUnit val="5"/>
        <c:minorUnit val="2.5"/>
      </c:valAx>
      <c:valAx>
        <c:axId val="2094734553"/>
        <c:scaling>
          <c:logBase val="10"/>
          <c:orientation val="minMax"/>
          <c:max val="100000"/>
          <c:min val="0.1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</c:valAx>
      <c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60606"/>
          <c:y val="0.0449267"/>
          <c:w val="0.815291"/>
          <c:h val="0.831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Transistor Count (millions)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254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c:spPr>
          </c:marker>
          <c:dLbls>
            <c:numFmt formatCode="General" sourceLinked="0"/>
            <c:txPr>
              <a:bodyPr/>
              <a:lstStyle/>
              <a:p>
                <a:pPr>
                  <a:defRPr b="0" i="0" strike="noStrike" sz="2258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Sheet1!$B$2:$B$26</c:f>
              <c:numCache>
                <c:ptCount val="25"/>
                <c:pt idx="0">
                  <c:v>1971.000000</c:v>
                </c:pt>
                <c:pt idx="1">
                  <c:v>1972.000000</c:v>
                </c:pt>
                <c:pt idx="2">
                  <c:v>1974.000000</c:v>
                </c:pt>
                <c:pt idx="3">
                  <c:v>1978.000000</c:v>
                </c:pt>
                <c:pt idx="4">
                  <c:v>1982.000000</c:v>
                </c:pt>
                <c:pt idx="5">
                  <c:v>1985.000000</c:v>
                </c:pt>
                <c:pt idx="6">
                  <c:v>1989.000000</c:v>
                </c:pt>
                <c:pt idx="7">
                  <c:v>1993.000000</c:v>
                </c:pt>
                <c:pt idx="8">
                  <c:v>1995.000000</c:v>
                </c:pt>
                <c:pt idx="9">
                  <c:v>1997.000000</c:v>
                </c:pt>
                <c:pt idx="10">
                  <c:v>1999.000000</c:v>
                </c:pt>
                <c:pt idx="11">
                  <c:v>2000.000000</c:v>
                </c:pt>
                <c:pt idx="12">
                  <c:v>2002.000000</c:v>
                </c:pt>
                <c:pt idx="13">
                  <c:v>2003.000000</c:v>
                </c:pt>
                <c:pt idx="14">
                  <c:v>2004.000000</c:v>
                </c:pt>
                <c:pt idx="15">
                  <c:v>2005.000000</c:v>
                </c:pt>
                <c:pt idx="16">
                  <c:v>2006.000000</c:v>
                </c:pt>
                <c:pt idx="17">
                  <c:v>2007.000000</c:v>
                </c:pt>
                <c:pt idx="18">
                  <c:v>2008.000000</c:v>
                </c:pt>
                <c:pt idx="19">
                  <c:v>2009.000000</c:v>
                </c:pt>
                <c:pt idx="20">
                  <c:v>2010.000000</c:v>
                </c:pt>
                <c:pt idx="21">
                  <c:v>2011.000000</c:v>
                </c:pt>
                <c:pt idx="22">
                  <c:v>2012.000000</c:v>
                </c:pt>
                <c:pt idx="23">
                  <c:v>2013.000000</c:v>
                </c:pt>
                <c:pt idx="24">
                  <c:v>2014.000000</c:v>
                </c:pt>
              </c:numCache>
            </c:numRef>
          </c:xVal>
          <c:yVal>
            <c:numRef>
              <c:f>Sheet1!$C$2:$C$26</c:f>
              <c:numCache>
                <c:ptCount val="13"/>
                <c:pt idx="0">
                  <c:v>0.002300</c:v>
                </c:pt>
                <c:pt idx="1">
                  <c:v>0.003500</c:v>
                </c:pt>
                <c:pt idx="2">
                  <c:v>0.004500</c:v>
                </c:pt>
                <c:pt idx="3">
                  <c:v>0.029000</c:v>
                </c:pt>
                <c:pt idx="4">
                  <c:v>0.134000</c:v>
                </c:pt>
                <c:pt idx="5">
                  <c:v>0.275000</c:v>
                </c:pt>
                <c:pt idx="6">
                  <c:v>1.180000</c:v>
                </c:pt>
                <c:pt idx="7">
                  <c:v>3.100000</c:v>
                </c:pt>
                <c:pt idx="8">
                  <c:v>5.500000</c:v>
                </c:pt>
                <c:pt idx="9">
                  <c:v>8.800000</c:v>
                </c:pt>
                <c:pt idx="10">
                  <c:v>22.000000</c:v>
                </c:pt>
                <c:pt idx="11">
                  <c:v>42.000000</c:v>
                </c:pt>
                <c:pt idx="12">
                  <c:v>55.000000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2015"/>
          <c:min val="1970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540000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crossBetween val="between"/>
        <c:majorUnit val="5"/>
        <c:minorUnit val="2.5"/>
      </c:valAx>
      <c:valAx>
        <c:axId val="2094734553"/>
        <c:scaling>
          <c:logBase val="10"/>
          <c:orientation val="minMax"/>
          <c:max val="10000"/>
          <c:min val="0.001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</c:valAx>
      <c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9377"/>
          <c:y val="0.0449267"/>
          <c:w val="0.79706"/>
          <c:h val="0.831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Clock Speed (MHz)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25400" cap="flat">
                <a:solidFill>
                  <a:srgbClr val="6EC038"/>
                </a:solidFill>
                <a:prstDash val="solid"/>
                <a:miter lim="400000"/>
              </a:ln>
              <a:effectLst/>
            </c:spPr>
          </c:marker>
          <c:dLbls>
            <c:numFmt formatCode="0.000" sourceLinked="0"/>
            <c:txPr>
              <a:bodyPr/>
              <a:lstStyle/>
              <a:p>
                <a:pPr>
                  <a:defRPr b="0" i="0" strike="noStrike" sz="2258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Sheet1!$B$2:$B$26</c:f>
              <c:numCache>
                <c:ptCount val="25"/>
                <c:pt idx="0">
                  <c:v>1971.000000</c:v>
                </c:pt>
                <c:pt idx="1">
                  <c:v>1972.000000</c:v>
                </c:pt>
                <c:pt idx="2">
                  <c:v>1974.000000</c:v>
                </c:pt>
                <c:pt idx="3">
                  <c:v>1978.000000</c:v>
                </c:pt>
                <c:pt idx="4">
                  <c:v>1982.000000</c:v>
                </c:pt>
                <c:pt idx="5">
                  <c:v>1985.000000</c:v>
                </c:pt>
                <c:pt idx="6">
                  <c:v>1989.000000</c:v>
                </c:pt>
                <c:pt idx="7">
                  <c:v>1993.000000</c:v>
                </c:pt>
                <c:pt idx="8">
                  <c:v>1995.000000</c:v>
                </c:pt>
                <c:pt idx="9">
                  <c:v>1997.000000</c:v>
                </c:pt>
                <c:pt idx="10">
                  <c:v>1999.000000</c:v>
                </c:pt>
                <c:pt idx="11">
                  <c:v>2000.000000</c:v>
                </c:pt>
                <c:pt idx="12">
                  <c:v>2002.000000</c:v>
                </c:pt>
                <c:pt idx="13">
                  <c:v>2003.000000</c:v>
                </c:pt>
                <c:pt idx="14">
                  <c:v>2004.000000</c:v>
                </c:pt>
                <c:pt idx="15">
                  <c:v>2005.000000</c:v>
                </c:pt>
                <c:pt idx="16">
                  <c:v>2006.000000</c:v>
                </c:pt>
                <c:pt idx="17">
                  <c:v>2007.000000</c:v>
                </c:pt>
                <c:pt idx="18">
                  <c:v>2008.000000</c:v>
                </c:pt>
                <c:pt idx="19">
                  <c:v>2009.000000</c:v>
                </c:pt>
                <c:pt idx="20">
                  <c:v>2010.000000</c:v>
                </c:pt>
                <c:pt idx="21">
                  <c:v>2011.000000</c:v>
                </c:pt>
                <c:pt idx="22">
                  <c:v>2012.000000</c:v>
                </c:pt>
                <c:pt idx="23">
                  <c:v>2013.000000</c:v>
                </c:pt>
                <c:pt idx="24">
                  <c:v>2014.000000</c:v>
                </c:pt>
              </c:numCache>
            </c:numRef>
          </c:xVal>
          <c:yVal>
            <c:numRef>
              <c:f>Sheet1!$C$2:$C$26</c:f>
              <c:numCache>
                <c:ptCount val="12"/>
                <c:pt idx="0">
                  <c:v>0.740000</c:v>
                </c:pt>
                <c:pt idx="1">
                  <c:v>0.800000</c:v>
                </c:pt>
                <c:pt idx="2">
                  <c:v>2.000000</c:v>
                </c:pt>
                <c:pt idx="3">
                  <c:v>5.000000</c:v>
                </c:pt>
                <c:pt idx="4">
                  <c:v>8.000000</c:v>
                </c:pt>
                <c:pt idx="5">
                  <c:v>12.000000</c:v>
                </c:pt>
                <c:pt idx="6">
                  <c:v>25.000000</c:v>
                </c:pt>
                <c:pt idx="7">
                  <c:v>66.000000</c:v>
                </c:pt>
                <c:pt idx="8">
                  <c:v>180.000000</c:v>
                </c:pt>
                <c:pt idx="9">
                  <c:v>233.000000</c:v>
                </c:pt>
                <c:pt idx="10">
                  <c:v>700.000000</c:v>
                </c:pt>
                <c:pt idx="11">
                  <c:v>1500.000000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2015"/>
          <c:min val="1970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540000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crossBetween val="between"/>
        <c:majorUnit val="5"/>
        <c:minorUnit val="2.5"/>
      </c:valAx>
      <c:valAx>
        <c:axId val="2094734553"/>
        <c:scaling>
          <c:logBase val="10"/>
          <c:orientation val="minMax"/>
          <c:max val="100000"/>
          <c:min val="0.1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</c:valAx>
      <c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60606"/>
          <c:y val="0.0449267"/>
          <c:w val="0.815291"/>
          <c:h val="0.831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Transistor Count (millions)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254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c:spPr>
          </c:marker>
          <c:dLbls>
            <c:numFmt formatCode="General" sourceLinked="0"/>
            <c:txPr>
              <a:bodyPr/>
              <a:lstStyle/>
              <a:p>
                <a:pPr>
                  <a:defRPr b="0" i="0" strike="noStrike" sz="2258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Sheet1!$B$2:$B$26</c:f>
              <c:numCache>
                <c:ptCount val="25"/>
                <c:pt idx="0">
                  <c:v>1971.000000</c:v>
                </c:pt>
                <c:pt idx="1">
                  <c:v>1972.000000</c:v>
                </c:pt>
                <c:pt idx="2">
                  <c:v>1974.000000</c:v>
                </c:pt>
                <c:pt idx="3">
                  <c:v>1978.000000</c:v>
                </c:pt>
                <c:pt idx="4">
                  <c:v>1982.000000</c:v>
                </c:pt>
                <c:pt idx="5">
                  <c:v>1985.000000</c:v>
                </c:pt>
                <c:pt idx="6">
                  <c:v>1989.000000</c:v>
                </c:pt>
                <c:pt idx="7">
                  <c:v>1993.000000</c:v>
                </c:pt>
                <c:pt idx="8">
                  <c:v>1995.000000</c:v>
                </c:pt>
                <c:pt idx="9">
                  <c:v>1997.000000</c:v>
                </c:pt>
                <c:pt idx="10">
                  <c:v>1999.000000</c:v>
                </c:pt>
                <c:pt idx="11">
                  <c:v>2000.000000</c:v>
                </c:pt>
                <c:pt idx="12">
                  <c:v>2002.000000</c:v>
                </c:pt>
                <c:pt idx="13">
                  <c:v>2003.000000</c:v>
                </c:pt>
                <c:pt idx="14">
                  <c:v>2004.000000</c:v>
                </c:pt>
                <c:pt idx="15">
                  <c:v>2005.000000</c:v>
                </c:pt>
                <c:pt idx="16">
                  <c:v>2006.000000</c:v>
                </c:pt>
                <c:pt idx="17">
                  <c:v>2007.000000</c:v>
                </c:pt>
                <c:pt idx="18">
                  <c:v>2008.000000</c:v>
                </c:pt>
                <c:pt idx="19">
                  <c:v>2009.000000</c:v>
                </c:pt>
                <c:pt idx="20">
                  <c:v>2010.000000</c:v>
                </c:pt>
                <c:pt idx="21">
                  <c:v>2011.000000</c:v>
                </c:pt>
                <c:pt idx="22">
                  <c:v>2012.000000</c:v>
                </c:pt>
                <c:pt idx="23">
                  <c:v>2013.000000</c:v>
                </c:pt>
                <c:pt idx="24">
                  <c:v>2014.000000</c:v>
                </c:pt>
              </c:numCache>
            </c:numRef>
          </c:xVal>
          <c:yVal>
            <c:numRef>
              <c:f>Sheet1!$C$2:$C$26</c:f>
              <c:numCache>
                <c:ptCount val="25"/>
                <c:pt idx="0">
                  <c:v>0.002300</c:v>
                </c:pt>
                <c:pt idx="1">
                  <c:v>0.003500</c:v>
                </c:pt>
                <c:pt idx="2">
                  <c:v>0.004500</c:v>
                </c:pt>
                <c:pt idx="3">
                  <c:v>0.029000</c:v>
                </c:pt>
                <c:pt idx="4">
                  <c:v>0.134000</c:v>
                </c:pt>
                <c:pt idx="5">
                  <c:v>0.275000</c:v>
                </c:pt>
                <c:pt idx="6">
                  <c:v>1.180000</c:v>
                </c:pt>
                <c:pt idx="7">
                  <c:v>3.100000</c:v>
                </c:pt>
                <c:pt idx="8">
                  <c:v>5.500000</c:v>
                </c:pt>
                <c:pt idx="9">
                  <c:v>8.800000</c:v>
                </c:pt>
                <c:pt idx="10">
                  <c:v>22.000000</c:v>
                </c:pt>
                <c:pt idx="11">
                  <c:v>42.000000</c:v>
                </c:pt>
                <c:pt idx="12">
                  <c:v>55.000000</c:v>
                </c:pt>
                <c:pt idx="13">
                  <c:v>105.900000</c:v>
                </c:pt>
                <c:pt idx="14">
                  <c:v>112.000000</c:v>
                </c:pt>
                <c:pt idx="15">
                  <c:v>169.000000</c:v>
                </c:pt>
                <c:pt idx="16">
                  <c:v>291.000000</c:v>
                </c:pt>
                <c:pt idx="17">
                  <c:v>411.000000</c:v>
                </c:pt>
                <c:pt idx="18">
                  <c:v>1900.000000</c:v>
                </c:pt>
                <c:pt idx="19">
                  <c:v>904.000000</c:v>
                </c:pt>
                <c:pt idx="20">
                  <c:v>2300.000000</c:v>
                </c:pt>
                <c:pt idx="21">
                  <c:v>2600.000000</c:v>
                </c:pt>
                <c:pt idx="22">
                  <c:v>5000.000000</c:v>
                </c:pt>
                <c:pt idx="23">
                  <c:v>5000.000000</c:v>
                </c:pt>
                <c:pt idx="24">
                  <c:v>4310.000000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2015"/>
          <c:min val="1970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540000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crossBetween val="between"/>
        <c:majorUnit val="5"/>
        <c:minorUnit val="2.5"/>
      </c:valAx>
      <c:valAx>
        <c:axId val="2094734553"/>
        <c:scaling>
          <c:logBase val="10"/>
          <c:orientation val="minMax"/>
          <c:max val="10000"/>
          <c:min val="0.001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</c:valAx>
      <c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9377"/>
          <c:y val="0.0449267"/>
          <c:w val="0.79706"/>
          <c:h val="0.831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Clock Speed (MHz)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prstDash val="solid"/>
              <a:miter lim="400000"/>
            </a:ln>
            <a:effectLst/>
          </c:spPr>
          <c:marker>
            <c:symbol val="x"/>
            <c:size val="17"/>
            <c:spPr>
              <a:solidFill>
                <a:srgbClr val="FFFFFF"/>
              </a:solidFill>
              <a:ln w="25400" cap="flat">
                <a:solidFill>
                  <a:srgbClr val="6EC038"/>
                </a:solidFill>
                <a:prstDash val="solid"/>
                <a:miter lim="400000"/>
              </a:ln>
              <a:effectLst/>
            </c:spPr>
          </c:marker>
          <c:dLbls>
            <c:numFmt formatCode="0.000" sourceLinked="0"/>
            <c:txPr>
              <a:bodyPr/>
              <a:lstStyle/>
              <a:p>
                <a:pPr>
                  <a:defRPr b="0" i="0" strike="noStrike" sz="2258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Sheet1!$B$2:$B$26</c:f>
              <c:numCache>
                <c:ptCount val="25"/>
                <c:pt idx="0">
                  <c:v>1971.000000</c:v>
                </c:pt>
                <c:pt idx="1">
                  <c:v>1972.000000</c:v>
                </c:pt>
                <c:pt idx="2">
                  <c:v>1974.000000</c:v>
                </c:pt>
                <c:pt idx="3">
                  <c:v>1978.000000</c:v>
                </c:pt>
                <c:pt idx="4">
                  <c:v>1982.000000</c:v>
                </c:pt>
                <c:pt idx="5">
                  <c:v>1985.000000</c:v>
                </c:pt>
                <c:pt idx="6">
                  <c:v>1989.000000</c:v>
                </c:pt>
                <c:pt idx="7">
                  <c:v>1993.000000</c:v>
                </c:pt>
                <c:pt idx="8">
                  <c:v>1995.000000</c:v>
                </c:pt>
                <c:pt idx="9">
                  <c:v>1997.000000</c:v>
                </c:pt>
                <c:pt idx="10">
                  <c:v>1999.000000</c:v>
                </c:pt>
                <c:pt idx="11">
                  <c:v>2000.000000</c:v>
                </c:pt>
                <c:pt idx="12">
                  <c:v>2002.000000</c:v>
                </c:pt>
                <c:pt idx="13">
                  <c:v>2003.000000</c:v>
                </c:pt>
                <c:pt idx="14">
                  <c:v>2004.000000</c:v>
                </c:pt>
                <c:pt idx="15">
                  <c:v>2005.000000</c:v>
                </c:pt>
                <c:pt idx="16">
                  <c:v>2006.000000</c:v>
                </c:pt>
                <c:pt idx="17">
                  <c:v>2007.000000</c:v>
                </c:pt>
                <c:pt idx="18">
                  <c:v>2008.000000</c:v>
                </c:pt>
                <c:pt idx="19">
                  <c:v>2009.000000</c:v>
                </c:pt>
                <c:pt idx="20">
                  <c:v>2010.000000</c:v>
                </c:pt>
                <c:pt idx="21">
                  <c:v>2011.000000</c:v>
                </c:pt>
                <c:pt idx="22">
                  <c:v>2012.000000</c:v>
                </c:pt>
                <c:pt idx="23">
                  <c:v>2013.000000</c:v>
                </c:pt>
                <c:pt idx="24">
                  <c:v>2014.000000</c:v>
                </c:pt>
              </c:numCache>
            </c:numRef>
          </c:xVal>
          <c:yVal>
            <c:numRef>
              <c:f>Sheet1!$C$2:$C$26</c:f>
              <c:numCache>
                <c:ptCount val="25"/>
                <c:pt idx="0">
                  <c:v>0.740000</c:v>
                </c:pt>
                <c:pt idx="1">
                  <c:v>0.800000</c:v>
                </c:pt>
                <c:pt idx="2">
                  <c:v>2.000000</c:v>
                </c:pt>
                <c:pt idx="3">
                  <c:v>5.000000</c:v>
                </c:pt>
                <c:pt idx="4">
                  <c:v>8.000000</c:v>
                </c:pt>
                <c:pt idx="5">
                  <c:v>12.000000</c:v>
                </c:pt>
                <c:pt idx="6">
                  <c:v>25.000000</c:v>
                </c:pt>
                <c:pt idx="7">
                  <c:v>66.000000</c:v>
                </c:pt>
                <c:pt idx="8">
                  <c:v>180.000000</c:v>
                </c:pt>
                <c:pt idx="9">
                  <c:v>233.000000</c:v>
                </c:pt>
                <c:pt idx="10">
                  <c:v>700.000000</c:v>
                </c:pt>
                <c:pt idx="11">
                  <c:v>1500.000000</c:v>
                </c:pt>
                <c:pt idx="12">
                  <c:v>2200.000000</c:v>
                </c:pt>
                <c:pt idx="13">
                  <c:v>2400.000000</c:v>
                </c:pt>
                <c:pt idx="14">
                  <c:v>3800.000000</c:v>
                </c:pt>
                <c:pt idx="15">
                  <c:v>3800.000000</c:v>
                </c:pt>
                <c:pt idx="16">
                  <c:v>2130.000000</c:v>
                </c:pt>
                <c:pt idx="17">
                  <c:v>3330.000000</c:v>
                </c:pt>
                <c:pt idx="18">
                  <c:v>2667.000000</c:v>
                </c:pt>
                <c:pt idx="19">
                  <c:v>2800.000000</c:v>
                </c:pt>
                <c:pt idx="20">
                  <c:v>2660.000000</c:v>
                </c:pt>
                <c:pt idx="21">
                  <c:v>2670.000000</c:v>
                </c:pt>
                <c:pt idx="22">
                  <c:v>1238.000000</c:v>
                </c:pt>
                <c:pt idx="23">
                  <c:v>1750.000000</c:v>
                </c:pt>
                <c:pt idx="24">
                  <c:v>2800.000000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2015"/>
          <c:min val="1970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540000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crossBetween val="between"/>
        <c:majorUnit val="5"/>
        <c:minorUnit val="2.5"/>
      </c:valAx>
      <c:valAx>
        <c:axId val="2094734553"/>
        <c:scaling>
          <c:logBase val="10"/>
          <c:orientation val="minMax"/>
          <c:max val="100000"/>
          <c:min val="0.1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81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</c:valAx>
      <c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1138"/>
          <c:y val="0.0606721"/>
          <c:w val="0.874264"/>
          <c:h val="0.7680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1/2 Serial</c:v>
                </c:pt>
              </c:strCache>
            </c:strRef>
          </c:tx>
          <c:spPr>
            <a:solidFill>
              <a:srgbClr val="FFFFFF"/>
            </a:solidFill>
            <a:ln w="635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270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c:spPr>
          </c:marker>
          <c:dLbls>
            <c:numFmt formatCode="General" sourceLinked="0"/>
            <c:txPr>
              <a:bodyPr/>
              <a:lstStyle/>
              <a:p>
                <a:pPr>
                  <a:defRPr b="0" i="0" strike="noStrike" sz="2787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Sheet1!$B$2:$B$17</c:f>
              <c:numCache>
                <c:ptCount val="16"/>
                <c:pt idx="0">
                  <c:v>1.000000</c:v>
                </c:pt>
                <c:pt idx="1">
                  <c:v>2.000000</c:v>
                </c:pt>
                <c:pt idx="2">
                  <c:v>3.000000</c:v>
                </c:pt>
                <c:pt idx="3">
                  <c:v>4.000000</c:v>
                </c:pt>
                <c:pt idx="4">
                  <c:v>5.000000</c:v>
                </c:pt>
                <c:pt idx="5">
                  <c:v>6.000000</c:v>
                </c:pt>
                <c:pt idx="6">
                  <c:v>7.000000</c:v>
                </c:pt>
                <c:pt idx="7">
                  <c:v>8.000000</c:v>
                </c:pt>
                <c:pt idx="8">
                  <c:v>9.000000</c:v>
                </c:pt>
                <c:pt idx="9">
                  <c:v>10.000000</c:v>
                </c:pt>
                <c:pt idx="10">
                  <c:v>11.000000</c:v>
                </c:pt>
                <c:pt idx="11">
                  <c:v>12.000000</c:v>
                </c:pt>
                <c:pt idx="12">
                  <c:v>13.000000</c:v>
                </c:pt>
                <c:pt idx="13">
                  <c:v>14.000000</c:v>
                </c:pt>
                <c:pt idx="14">
                  <c:v>15.000000</c:v>
                </c:pt>
                <c:pt idx="15">
                  <c:v>16.000000</c:v>
                </c:pt>
              </c:numCache>
            </c:numRef>
          </c:xVal>
          <c:yVal>
            <c:numRef>
              <c:f>Sheet1!$C$2:$C$17</c:f>
              <c:numCache>
                <c:ptCount val="16"/>
                <c:pt idx="0">
                  <c:v>60.000000</c:v>
                </c:pt>
                <c:pt idx="1">
                  <c:v>45.000000</c:v>
                </c:pt>
                <c:pt idx="2">
                  <c:v>40.000000</c:v>
                </c:pt>
                <c:pt idx="3">
                  <c:v>37.500000</c:v>
                </c:pt>
                <c:pt idx="4">
                  <c:v>36.000000</c:v>
                </c:pt>
                <c:pt idx="5">
                  <c:v>35.000000</c:v>
                </c:pt>
                <c:pt idx="6">
                  <c:v>34.285714</c:v>
                </c:pt>
                <c:pt idx="7">
                  <c:v>33.750000</c:v>
                </c:pt>
                <c:pt idx="8">
                  <c:v>33.333333</c:v>
                </c:pt>
                <c:pt idx="9">
                  <c:v>33.000000</c:v>
                </c:pt>
                <c:pt idx="10">
                  <c:v>32.727273</c:v>
                </c:pt>
                <c:pt idx="11">
                  <c:v>32.500000</c:v>
                </c:pt>
                <c:pt idx="12">
                  <c:v>32.307692</c:v>
                </c:pt>
                <c:pt idx="13">
                  <c:v>32.142857</c:v>
                </c:pt>
                <c:pt idx="14">
                  <c:v>32.000000</c:v>
                </c:pt>
                <c:pt idx="15">
                  <c:v>31.875000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1/4 Serial</c:v>
                </c:pt>
              </c:strCache>
            </c:strRef>
          </c:tx>
          <c:spPr>
            <a:solidFill>
              <a:srgbClr val="FFFFFF"/>
            </a:solidFill>
            <a:ln w="63500" cap="flat">
              <a:solidFill>
                <a:schemeClr val="accent2">
                  <a:hueOff val="-2473793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27000" cap="flat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c:spPr>
          </c:marker>
          <c:dLbls>
            <c:numFmt formatCode="General" sourceLinked="0"/>
            <c:txPr>
              <a:bodyPr/>
              <a:lstStyle/>
              <a:p>
                <a:pPr>
                  <a:defRPr b="0" i="0" strike="noStrike" sz="2787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Sheet1!$B$2:$B$17</c:f>
              <c:numCache>
                <c:ptCount val="16"/>
                <c:pt idx="0">
                  <c:v>1.000000</c:v>
                </c:pt>
                <c:pt idx="1">
                  <c:v>2.000000</c:v>
                </c:pt>
                <c:pt idx="2">
                  <c:v>3.000000</c:v>
                </c:pt>
                <c:pt idx="3">
                  <c:v>4.000000</c:v>
                </c:pt>
                <c:pt idx="4">
                  <c:v>5.000000</c:v>
                </c:pt>
                <c:pt idx="5">
                  <c:v>6.000000</c:v>
                </c:pt>
                <c:pt idx="6">
                  <c:v>7.000000</c:v>
                </c:pt>
                <c:pt idx="7">
                  <c:v>8.000000</c:v>
                </c:pt>
                <c:pt idx="8">
                  <c:v>9.000000</c:v>
                </c:pt>
                <c:pt idx="9">
                  <c:v>10.000000</c:v>
                </c:pt>
                <c:pt idx="10">
                  <c:v>11.000000</c:v>
                </c:pt>
                <c:pt idx="11">
                  <c:v>12.000000</c:v>
                </c:pt>
                <c:pt idx="12">
                  <c:v>13.000000</c:v>
                </c:pt>
                <c:pt idx="13">
                  <c:v>14.000000</c:v>
                </c:pt>
                <c:pt idx="14">
                  <c:v>15.000000</c:v>
                </c:pt>
                <c:pt idx="15">
                  <c:v>16.000000</c:v>
                </c:pt>
              </c:numCache>
            </c:numRef>
          </c:xVal>
          <c:yVal>
            <c:numRef>
              <c:f>Sheet1!$D$2:$D$17</c:f>
              <c:numCache>
                <c:ptCount val="16"/>
                <c:pt idx="0">
                  <c:v>60.000000</c:v>
                </c:pt>
                <c:pt idx="1">
                  <c:v>37.500000</c:v>
                </c:pt>
                <c:pt idx="2">
                  <c:v>30.000000</c:v>
                </c:pt>
                <c:pt idx="3">
                  <c:v>26.250000</c:v>
                </c:pt>
                <c:pt idx="4">
                  <c:v>24.000000</c:v>
                </c:pt>
                <c:pt idx="5">
                  <c:v>22.500000</c:v>
                </c:pt>
                <c:pt idx="6">
                  <c:v>21.428571</c:v>
                </c:pt>
                <c:pt idx="7">
                  <c:v>20.625000</c:v>
                </c:pt>
                <c:pt idx="8">
                  <c:v>20.000000</c:v>
                </c:pt>
                <c:pt idx="9">
                  <c:v>19.500000</c:v>
                </c:pt>
                <c:pt idx="10">
                  <c:v>19.090909</c:v>
                </c:pt>
                <c:pt idx="11">
                  <c:v>18.750000</c:v>
                </c:pt>
                <c:pt idx="12">
                  <c:v>18.461538</c:v>
                </c:pt>
                <c:pt idx="13">
                  <c:v>18.214286</c:v>
                </c:pt>
                <c:pt idx="14">
                  <c:v>18.000000</c:v>
                </c:pt>
                <c:pt idx="15">
                  <c:v>17.812500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1/8 Serial</c:v>
                </c:pt>
              </c:strCache>
            </c:strRef>
          </c:tx>
          <c:spPr>
            <a:solidFill>
              <a:srgbClr val="FFFFFF"/>
            </a:solidFill>
            <a:ln w="63500" cap="flat">
              <a:solidFill>
                <a:schemeClr val="accent3">
                  <a:hueOff val="136527"/>
                  <a:satOff val="23858"/>
                  <a:lumOff val="7773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27000" cap="flat">
                <a:solidFill>
                  <a:schemeClr val="accent3">
                    <a:hueOff val="136527"/>
                    <a:satOff val="23858"/>
                    <a:lumOff val="7773"/>
                  </a:schemeClr>
                </a:solidFill>
                <a:prstDash val="solid"/>
                <a:miter lim="400000"/>
              </a:ln>
              <a:effectLst/>
            </c:spPr>
          </c:marker>
          <c:dLbls>
            <c:numFmt formatCode="General" sourceLinked="0"/>
            <c:txPr>
              <a:bodyPr/>
              <a:lstStyle/>
              <a:p>
                <a:pPr>
                  <a:defRPr b="0" i="0" strike="noStrike" sz="2787" u="none">
                    <a:solidFill>
                      <a:srgbClr val="000000"/>
                    </a:solidFill>
                    <a:effectLst>
                      <a:outerShdw sx="100000" sy="100000" kx="0" ky="0" algn="tl" rotWithShape="1" blurRad="63500" dist="38100" dir="5273901">
                        <a:srgbClr val="000000">
                          <a:alpha val="100000"/>
                        </a:srgbClr>
                      </a:outerShdw>
                    </a:effectLst>
                    <a:latin typeface="Lato Regular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Sheet1!$B$2:$B$17</c:f>
              <c:numCache>
                <c:ptCount val="16"/>
                <c:pt idx="0">
                  <c:v>1.000000</c:v>
                </c:pt>
                <c:pt idx="1">
                  <c:v>2.000000</c:v>
                </c:pt>
                <c:pt idx="2">
                  <c:v>3.000000</c:v>
                </c:pt>
                <c:pt idx="3">
                  <c:v>4.000000</c:v>
                </c:pt>
                <c:pt idx="4">
                  <c:v>5.000000</c:v>
                </c:pt>
                <c:pt idx="5">
                  <c:v>6.000000</c:v>
                </c:pt>
                <c:pt idx="6">
                  <c:v>7.000000</c:v>
                </c:pt>
                <c:pt idx="7">
                  <c:v>8.000000</c:v>
                </c:pt>
                <c:pt idx="8">
                  <c:v>9.000000</c:v>
                </c:pt>
                <c:pt idx="9">
                  <c:v>10.000000</c:v>
                </c:pt>
                <c:pt idx="10">
                  <c:v>11.000000</c:v>
                </c:pt>
                <c:pt idx="11">
                  <c:v>12.000000</c:v>
                </c:pt>
                <c:pt idx="12">
                  <c:v>13.000000</c:v>
                </c:pt>
                <c:pt idx="13">
                  <c:v>14.000000</c:v>
                </c:pt>
                <c:pt idx="14">
                  <c:v>15.000000</c:v>
                </c:pt>
                <c:pt idx="15">
                  <c:v>16.000000</c:v>
                </c:pt>
              </c:numCache>
            </c:numRef>
          </c:xVal>
          <c:yVal>
            <c:numRef>
              <c:f>Sheet1!$E$2:$E$17</c:f>
              <c:numCache>
                <c:ptCount val="16"/>
                <c:pt idx="0">
                  <c:v>60.000000</c:v>
                </c:pt>
                <c:pt idx="1">
                  <c:v>33.750000</c:v>
                </c:pt>
                <c:pt idx="2">
                  <c:v>25.000000</c:v>
                </c:pt>
                <c:pt idx="3">
                  <c:v>20.625000</c:v>
                </c:pt>
                <c:pt idx="4">
                  <c:v>18.000000</c:v>
                </c:pt>
                <c:pt idx="5">
                  <c:v>16.250000</c:v>
                </c:pt>
                <c:pt idx="6">
                  <c:v>15.000000</c:v>
                </c:pt>
                <c:pt idx="7">
                  <c:v>14.062500</c:v>
                </c:pt>
                <c:pt idx="8">
                  <c:v>13.333333</c:v>
                </c:pt>
                <c:pt idx="9">
                  <c:v>12.750000</c:v>
                </c:pt>
                <c:pt idx="10">
                  <c:v>12.272727</c:v>
                </c:pt>
                <c:pt idx="11">
                  <c:v>11.875000</c:v>
                </c:pt>
                <c:pt idx="12">
                  <c:v>11.538462</c:v>
                </c:pt>
                <c:pt idx="13">
                  <c:v>11.250000</c:v>
                </c:pt>
                <c:pt idx="14">
                  <c:v>11.000000</c:v>
                </c:pt>
                <c:pt idx="15">
                  <c:v>10.781250</c:v>
                </c:pt>
              </c:numCache>
            </c:numRef>
          </c:yVal>
          <c:smooth val="1"/>
        </c:ser>
        <c:axId val="2094734552"/>
        <c:axId val="2094734553"/>
      </c:scatterChart>
      <c:val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latin typeface="Lato Regular"/>
                  </a:defRPr>
                </a:pPr>
                <a:r>
                  <a:rPr b="0" i="0" strike="noStrike" sz="3600" u="none">
                    <a:solidFill>
                      <a:srgbClr val="000000"/>
                    </a:solidFill>
                    <a:latin typeface="Lato Regular"/>
                  </a:rPr>
                  <a:t>Number of Threads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381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323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3"/>
        <c:crosses val="autoZero"/>
        <c:crossBetween val="between"/>
        <c:majorUnit val="4"/>
        <c:minorUnit val="2"/>
      </c:valAx>
      <c:valAx>
        <c:axId val="2094734553"/>
        <c:scaling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latin typeface="Lato Regular"/>
                  </a:defRPr>
                </a:pPr>
                <a:r>
                  <a:rPr b="0" i="0" strike="noStrike" sz="3600" u="none">
                    <a:solidFill>
                      <a:srgbClr val="000000"/>
                    </a:solidFill>
                    <a:latin typeface="Lato Regular"/>
                  </a:rPr>
                  <a:t>Runtime (seconds)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381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323" u="none">
                <a:solidFill>
                  <a:srgbClr val="000000"/>
                </a:solidFill>
                <a:latin typeface="Lato Regular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solidFill>
          <a:srgbClr val="FFFFFF"/>
        </a:solidFill>
        <a:ln w="38100" cap="flat">
          <a:solidFill>
            <a:srgbClr val="000000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31419"/>
          <c:y val="0"/>
          <c:w val="0.815617"/>
          <c:h val="0.069705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323" u="none">
              <a:solidFill>
                <a:srgbClr val="000000"/>
              </a:solidFill>
              <a:latin typeface="Lato Regular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mall Title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952500" y="83647"/>
            <a:ext cx="11099800" cy="149347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.g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2.g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3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5.png"/><Relationship Id="rId7" Type="http://schemas.openxmlformats.org/officeDocument/2006/relationships/image" Target="../media/image4.jpeg"/><Relationship Id="rId8" Type="http://schemas.openxmlformats.org/officeDocument/2006/relationships/image" Target="../media/image6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23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2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 idx="4294967295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Parallel Architectures</a:t>
            </a:r>
          </a:p>
        </p:txBody>
      </p:sp>
      <p:sp>
        <p:nvSpPr>
          <p:cNvPr id="135" name="Shape 135"/>
          <p:cNvSpPr/>
          <p:nvPr>
            <p:ph type="body" sz="quarter" idx="4294967295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CSC 211.01 — Friday, December 4, 2015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327" name="Group 327"/>
          <p:cNvGrpSpPr/>
          <p:nvPr/>
        </p:nvGrpSpPr>
        <p:grpSpPr>
          <a:xfrm>
            <a:off x="571135" y="1200920"/>
            <a:ext cx="11483130" cy="1054101"/>
            <a:chOff x="38099" y="0"/>
            <a:chExt cx="11483128" cy="1054100"/>
          </a:xfrm>
        </p:grpSpPr>
        <p:sp>
          <p:nvSpPr>
            <p:cNvPr id="325" name="Shape 325"/>
            <p:cNvSpPr/>
            <p:nvPr/>
          </p:nvSpPr>
          <p:spPr>
            <a:xfrm>
              <a:off x="38099" y="0"/>
              <a:ext cx="658587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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810252" y="114300"/>
              <a:ext cx="10710977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we have to write parallel programs</a:t>
              </a:r>
            </a:p>
          </p:txBody>
        </p:sp>
      </p:grpSp>
      <p:grpSp>
        <p:nvGrpSpPr>
          <p:cNvPr id="330" name="Group 330"/>
          <p:cNvGrpSpPr/>
          <p:nvPr/>
        </p:nvGrpSpPr>
        <p:grpSpPr>
          <a:xfrm>
            <a:off x="117110" y="2809073"/>
            <a:ext cx="9605232" cy="1054101"/>
            <a:chOff x="-25399" y="0"/>
            <a:chExt cx="9605230" cy="1054100"/>
          </a:xfrm>
        </p:grpSpPr>
        <p:sp>
          <p:nvSpPr>
            <p:cNvPr id="328" name="Shape 328"/>
            <p:cNvSpPr/>
            <p:nvPr/>
          </p:nvSpPr>
          <p:spPr>
            <a:xfrm>
              <a:off x="-25400" y="0"/>
              <a:ext cx="1134836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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1226177" y="114300"/>
              <a:ext cx="835365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How to write parallel programs</a:t>
              </a:r>
            </a:p>
          </p:txBody>
        </p:sp>
      </p:grpSp>
      <p:grpSp>
        <p:nvGrpSpPr>
          <p:cNvPr id="333" name="Group 333"/>
          <p:cNvGrpSpPr/>
          <p:nvPr/>
        </p:nvGrpSpPr>
        <p:grpSpPr>
          <a:xfrm>
            <a:off x="248646" y="4417226"/>
            <a:ext cx="10167217" cy="1054101"/>
            <a:chOff x="0" y="0"/>
            <a:chExt cx="10167216" cy="1054100"/>
          </a:xfrm>
        </p:grpSpPr>
        <p:sp>
          <p:nvSpPr>
            <p:cNvPr id="331" name="Shape 331"/>
            <p:cNvSpPr/>
            <p:nvPr/>
          </p:nvSpPr>
          <p:spPr>
            <a:xfrm>
              <a:off x="0" y="0"/>
              <a:ext cx="998765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</a:t>
              </a:r>
            </a:p>
          </p:txBody>
        </p:sp>
        <p:sp>
          <p:nvSpPr>
            <p:cNvPr id="332" name="Shape 332"/>
            <p:cNvSpPr/>
            <p:nvPr/>
          </p:nvSpPr>
          <p:spPr>
            <a:xfrm>
              <a:off x="1107341" y="114300"/>
              <a:ext cx="9059876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parallel programming is hard</a:t>
              </a:r>
            </a:p>
          </p:txBody>
        </p:sp>
      </p:grpSp>
      <p:sp>
        <p:nvSpPr>
          <p:cNvPr id="334" name="Shape 334"/>
          <p:cNvSpPr/>
          <p:nvPr/>
        </p:nvSpPr>
        <p:spPr>
          <a:xfrm>
            <a:off x="-343555" y="2701123"/>
            <a:ext cx="11700201" cy="4688490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  <p:pic>
        <p:nvPicPr>
          <p:cNvPr id="335" name="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9241" y="3798346"/>
            <a:ext cx="2603869" cy="531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99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3"/>
      <p:bldP build="whole" bldLvl="1" animBg="1" rev="0" advAuto="0" spid="330" grpId="2"/>
      <p:bldP build="whole" bldLvl="1" animBg="1" rev="0" advAuto="0" spid="334" grpId="4"/>
      <p:bldP build="whole" bldLvl="1" animBg="1" rev="0" advAuto="0" spid="3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338" name="notep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1146" y="2385275"/>
            <a:ext cx="4089401" cy="598170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 rot="21476">
            <a:off x="8079518" y="3239860"/>
            <a:ext cx="2711197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1200"/>
              </a:spcBef>
              <a:defRPr>
                <a:latin typeface="Marker Felt"/>
                <a:ea typeface="Marker Felt"/>
                <a:cs typeface="Marker Felt"/>
                <a:sym typeface="Marker Felt"/>
              </a:defRPr>
            </a:pPr>
            <a:r>
              <a:t>go to bank</a:t>
            </a:r>
          </a:p>
          <a:p>
            <a:pPr algn="l">
              <a:spcBef>
                <a:spcPts val="1200"/>
              </a:spcBef>
              <a:defRPr>
                <a:latin typeface="Marker Felt"/>
                <a:ea typeface="Marker Felt"/>
                <a:cs typeface="Marker Felt"/>
                <a:sym typeface="Marker Felt"/>
              </a:defRPr>
            </a:pPr>
            <a:r>
              <a:t>cash check</a:t>
            </a:r>
          </a:p>
          <a:p>
            <a:pPr algn="l">
              <a:spcBef>
                <a:spcPts val="1200"/>
              </a:spcBef>
              <a:defRPr>
                <a:latin typeface="Marker Felt"/>
                <a:ea typeface="Marker Felt"/>
                <a:cs typeface="Marker Felt"/>
                <a:sym typeface="Marker Felt"/>
              </a:defRPr>
            </a:pPr>
            <a:r>
              <a:t>go to store</a:t>
            </a:r>
          </a:p>
          <a:p>
            <a:pPr algn="l">
              <a:spcBef>
                <a:spcPts val="1200"/>
              </a:spcBef>
              <a:defRPr>
                <a:latin typeface="Marker Felt"/>
                <a:ea typeface="Marker Felt"/>
                <a:cs typeface="Marker Felt"/>
                <a:sym typeface="Marker Felt"/>
              </a:defRPr>
            </a:pPr>
            <a:r>
              <a:t>buy milk</a:t>
            </a:r>
          </a:p>
          <a:p>
            <a:pPr algn="l">
              <a:spcBef>
                <a:spcPts val="1200"/>
              </a:spcBef>
              <a:defRPr>
                <a:latin typeface="Marker Felt"/>
                <a:ea typeface="Marker Felt"/>
                <a:cs typeface="Marker Felt"/>
                <a:sym typeface="Marker Felt"/>
              </a:defRPr>
            </a:pPr>
            <a:r>
              <a:t>go home</a:t>
            </a:r>
          </a:p>
          <a:p>
            <a:pPr algn="l">
              <a:spcBef>
                <a:spcPts val="1200"/>
              </a:spcBef>
              <a:defRPr>
                <a:latin typeface="Marker Felt"/>
                <a:ea typeface="Marker Felt"/>
                <a:cs typeface="Marker Felt"/>
                <a:sym typeface="Marker Felt"/>
              </a:defRPr>
            </a:pPr>
            <a:r>
              <a:t>put away milk</a:t>
            </a:r>
          </a:p>
        </p:txBody>
      </p:sp>
      <p:sp>
        <p:nvSpPr>
          <p:cNvPr id="340" name="Shape 340"/>
          <p:cNvSpPr/>
          <p:nvPr>
            <p:ph type="title"/>
          </p:nvPr>
        </p:nvSpPr>
        <p:spPr>
          <a:xfrm>
            <a:off x="-1" y="83647"/>
            <a:ext cx="13004802" cy="1493476"/>
          </a:xfrm>
          <a:prstGeom prst="rect">
            <a:avLst/>
          </a:prstGeom>
        </p:spPr>
        <p:txBody>
          <a:bodyPr/>
          <a:lstStyle>
            <a:lvl1pPr defTabSz="537463">
              <a:defRPr sz="5520"/>
            </a:lvl1pPr>
          </a:lstStyle>
          <a:p>
            <a:pPr/>
            <a:r>
              <a:t>Running a program is like running errands</a:t>
            </a:r>
          </a:p>
        </p:txBody>
      </p:sp>
      <p:sp>
        <p:nvSpPr>
          <p:cNvPr id="341" name="Shape 341"/>
          <p:cNvSpPr/>
          <p:nvPr/>
        </p:nvSpPr>
        <p:spPr>
          <a:xfrm>
            <a:off x="-13385759" y="83647"/>
            <a:ext cx="13004801" cy="149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78358">
              <a:defRPr sz="594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The Dark Art of Software Performance</a:t>
            </a:r>
          </a:p>
        </p:txBody>
      </p:sp>
      <p:grpSp>
        <p:nvGrpSpPr>
          <p:cNvPr id="344" name="Group 344"/>
          <p:cNvGrpSpPr/>
          <p:nvPr/>
        </p:nvGrpSpPr>
        <p:grpSpPr>
          <a:xfrm>
            <a:off x="-12814624" y="1962920"/>
            <a:ext cx="11483130" cy="1054101"/>
            <a:chOff x="38099" y="0"/>
            <a:chExt cx="11483128" cy="1054100"/>
          </a:xfrm>
        </p:grpSpPr>
        <p:sp>
          <p:nvSpPr>
            <p:cNvPr id="342" name="Shape 342"/>
            <p:cNvSpPr/>
            <p:nvPr/>
          </p:nvSpPr>
          <p:spPr>
            <a:xfrm>
              <a:off x="38099" y="0"/>
              <a:ext cx="658587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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810252" y="114300"/>
              <a:ext cx="10710977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we have to write parallel programs</a:t>
              </a:r>
            </a:p>
          </p:txBody>
        </p:sp>
      </p:grpSp>
      <p:grpSp>
        <p:nvGrpSpPr>
          <p:cNvPr id="347" name="Group 347"/>
          <p:cNvGrpSpPr/>
          <p:nvPr/>
        </p:nvGrpSpPr>
        <p:grpSpPr>
          <a:xfrm>
            <a:off x="-13268648" y="3571073"/>
            <a:ext cx="9605232" cy="1054101"/>
            <a:chOff x="-25399" y="0"/>
            <a:chExt cx="9605230" cy="1054100"/>
          </a:xfrm>
        </p:grpSpPr>
        <p:sp>
          <p:nvSpPr>
            <p:cNvPr id="345" name="Shape 345"/>
            <p:cNvSpPr/>
            <p:nvPr/>
          </p:nvSpPr>
          <p:spPr>
            <a:xfrm>
              <a:off x="-25400" y="0"/>
              <a:ext cx="1134836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</a:t>
              </a:r>
            </a:p>
          </p:txBody>
        </p:sp>
        <p:sp>
          <p:nvSpPr>
            <p:cNvPr id="346" name="Shape 346"/>
            <p:cNvSpPr/>
            <p:nvPr/>
          </p:nvSpPr>
          <p:spPr>
            <a:xfrm>
              <a:off x="1226177" y="114300"/>
              <a:ext cx="835365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How to write parallel programs</a:t>
              </a:r>
            </a:p>
          </p:txBody>
        </p:sp>
      </p:grpSp>
      <p:grpSp>
        <p:nvGrpSpPr>
          <p:cNvPr id="350" name="Group 350"/>
          <p:cNvGrpSpPr/>
          <p:nvPr/>
        </p:nvGrpSpPr>
        <p:grpSpPr>
          <a:xfrm>
            <a:off x="-13137113" y="5179226"/>
            <a:ext cx="10167217" cy="1054101"/>
            <a:chOff x="0" y="0"/>
            <a:chExt cx="10167216" cy="1054100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998765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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1107341" y="114300"/>
              <a:ext cx="9059876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parallel programming is hard</a:t>
              </a:r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-12806006" y="6787379"/>
            <a:ext cx="10341063" cy="1054101"/>
            <a:chOff x="0" y="0"/>
            <a:chExt cx="10341061" cy="1054100"/>
          </a:xfrm>
        </p:grpSpPr>
        <p:sp>
          <p:nvSpPr>
            <p:cNvPr id="351" name="Shape 351"/>
            <p:cNvSpPr/>
            <p:nvPr/>
          </p:nvSpPr>
          <p:spPr>
            <a:xfrm>
              <a:off x="-1" y="0"/>
              <a:ext cx="590551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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788934" y="114300"/>
              <a:ext cx="9552128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How to make parallel programs fast</a:t>
              </a:r>
            </a:p>
          </p:txBody>
        </p:sp>
      </p:grpSp>
      <p:sp>
        <p:nvSpPr>
          <p:cNvPr id="354" name="Shape 354"/>
          <p:cNvSpPr/>
          <p:nvPr/>
        </p:nvSpPr>
        <p:spPr>
          <a:xfrm>
            <a:off x="-13729314" y="3463123"/>
            <a:ext cx="11700201" cy="4688490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  <p:pic>
        <p:nvPicPr>
          <p:cNvPr id="355" name="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844" y="3798346"/>
            <a:ext cx="2603869" cy="531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4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4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4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1"/>
      <p:bldP build="p" bldLvl="5" animBg="1" rev="0" advAuto="0" spid="33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358" name="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1844" y="3798346"/>
            <a:ext cx="2603869" cy="5316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1" name="Group 361"/>
          <p:cNvGrpSpPr/>
          <p:nvPr/>
        </p:nvGrpSpPr>
        <p:grpSpPr>
          <a:xfrm>
            <a:off x="3862611" y="5853995"/>
            <a:ext cx="824061" cy="1205380"/>
            <a:chOff x="2044136" y="2990025"/>
            <a:chExt cx="824059" cy="1205379"/>
          </a:xfrm>
        </p:grpSpPr>
        <p:pic>
          <p:nvPicPr>
            <p:cNvPr id="359" name="notepa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44136" y="2990025"/>
              <a:ext cx="824061" cy="120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0" name="Shape 360"/>
            <p:cNvSpPr/>
            <p:nvPr/>
          </p:nvSpPr>
          <p:spPr>
            <a:xfrm rot="21476">
              <a:off x="2214210" y="3196067"/>
              <a:ext cx="483912" cy="793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pic>
        <p:nvPicPr>
          <p:cNvPr id="362" name="model_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5138" y="4320443"/>
            <a:ext cx="8089367" cy="5231825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Bob needs a car to run errands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366" name="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1844" y="3798346"/>
            <a:ext cx="2603869" cy="5316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Group 369"/>
          <p:cNvGrpSpPr/>
          <p:nvPr/>
        </p:nvGrpSpPr>
        <p:grpSpPr>
          <a:xfrm>
            <a:off x="3862611" y="5853995"/>
            <a:ext cx="824061" cy="1205380"/>
            <a:chOff x="2044136" y="2990025"/>
            <a:chExt cx="824059" cy="1205379"/>
          </a:xfrm>
        </p:grpSpPr>
        <p:pic>
          <p:nvPicPr>
            <p:cNvPr id="367" name="notepa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44136" y="2990025"/>
              <a:ext cx="824061" cy="120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8" name="Shape 368"/>
            <p:cNvSpPr/>
            <p:nvPr/>
          </p:nvSpPr>
          <p:spPr>
            <a:xfrm rot="21476">
              <a:off x="2214210" y="3196067"/>
              <a:ext cx="483912" cy="793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pic>
        <p:nvPicPr>
          <p:cNvPr id="370" name="studebaker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17049" y="5149139"/>
            <a:ext cx="10442747" cy="5112140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Bob needs a car to run errands</a:t>
            </a:r>
          </a:p>
        </p:txBody>
      </p:sp>
      <p:sp>
        <p:nvSpPr>
          <p:cNvPr id="372" name="Shape 372"/>
          <p:cNvSpPr/>
          <p:nvPr/>
        </p:nvSpPr>
        <p:spPr>
          <a:xfrm>
            <a:off x="688187" y="1583327"/>
            <a:ext cx="1162842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Bob can run errands faster with a faster car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375" name="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1844" y="3798346"/>
            <a:ext cx="2603869" cy="5316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Group 378"/>
          <p:cNvGrpSpPr/>
          <p:nvPr/>
        </p:nvGrpSpPr>
        <p:grpSpPr>
          <a:xfrm>
            <a:off x="3862611" y="5853995"/>
            <a:ext cx="824061" cy="1205380"/>
            <a:chOff x="2044136" y="2990025"/>
            <a:chExt cx="824059" cy="1205379"/>
          </a:xfrm>
        </p:grpSpPr>
        <p:pic>
          <p:nvPicPr>
            <p:cNvPr id="376" name="notepa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44136" y="2990025"/>
              <a:ext cx="824061" cy="120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7" name="Shape 377"/>
            <p:cNvSpPr/>
            <p:nvPr/>
          </p:nvSpPr>
          <p:spPr>
            <a:xfrm rot="21476">
              <a:off x="2214210" y="3196067"/>
              <a:ext cx="483912" cy="793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pic>
        <p:nvPicPr>
          <p:cNvPr id="379" name="audi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3880" y="3587996"/>
            <a:ext cx="10426082" cy="7559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688187" y="1583327"/>
            <a:ext cx="1162842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Bob can run errands faster with a faster car</a:t>
            </a:r>
          </a:p>
        </p:txBody>
      </p:sp>
      <p:sp>
        <p:nvSpPr>
          <p:cNvPr id="381" name="Shape 3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Bob needs a car to run errands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384" name="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1844" y="3798346"/>
            <a:ext cx="2603869" cy="5316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7" name="Group 387"/>
          <p:cNvGrpSpPr/>
          <p:nvPr/>
        </p:nvGrpSpPr>
        <p:grpSpPr>
          <a:xfrm>
            <a:off x="3862611" y="5853995"/>
            <a:ext cx="824061" cy="1205380"/>
            <a:chOff x="2044136" y="2990025"/>
            <a:chExt cx="824059" cy="1205379"/>
          </a:xfrm>
        </p:grpSpPr>
        <p:pic>
          <p:nvPicPr>
            <p:cNvPr id="385" name="notepa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44136" y="2990025"/>
              <a:ext cx="824061" cy="120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6" name="Shape 386"/>
            <p:cNvSpPr/>
            <p:nvPr/>
          </p:nvSpPr>
          <p:spPr>
            <a:xfrm rot="21476">
              <a:off x="2214210" y="3196067"/>
              <a:ext cx="483912" cy="793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sp>
        <p:nvSpPr>
          <p:cNvPr id="388" name="Shape 388"/>
          <p:cNvSpPr/>
          <p:nvPr/>
        </p:nvSpPr>
        <p:spPr>
          <a:xfrm>
            <a:off x="688187" y="1583327"/>
            <a:ext cx="1162842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Bob can run errands faster with a faster car</a:t>
            </a:r>
          </a:p>
        </p:txBody>
      </p:sp>
      <p:sp>
        <p:nvSpPr>
          <p:cNvPr id="389" name="Shape 3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Bob needs a car to run errands</a:t>
            </a:r>
          </a:p>
        </p:txBody>
      </p:sp>
      <p:pic>
        <p:nvPicPr>
          <p:cNvPr id="390" name="jetpack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4073" y="3964851"/>
            <a:ext cx="3327401" cy="59055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4394476" y="2690836"/>
            <a:ext cx="77879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We were promised jetpacks.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394" name="aud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0242" y="6488815"/>
            <a:ext cx="4164450" cy="301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aud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349" y="6488815"/>
            <a:ext cx="4164449" cy="301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844" y="3798346"/>
            <a:ext cx="2603869" cy="5316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9" name="Group 399"/>
          <p:cNvGrpSpPr/>
          <p:nvPr/>
        </p:nvGrpSpPr>
        <p:grpSpPr>
          <a:xfrm>
            <a:off x="3862611" y="5853995"/>
            <a:ext cx="824061" cy="1205380"/>
            <a:chOff x="2044136" y="2990025"/>
            <a:chExt cx="824059" cy="1205379"/>
          </a:xfrm>
        </p:grpSpPr>
        <p:pic>
          <p:nvPicPr>
            <p:cNvPr id="397" name="notepad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44136" y="2990025"/>
              <a:ext cx="824061" cy="120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8" name="Shape 398"/>
            <p:cNvSpPr/>
            <p:nvPr/>
          </p:nvSpPr>
          <p:spPr>
            <a:xfrm rot="21476">
              <a:off x="2214210" y="3196067"/>
              <a:ext cx="483912" cy="793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sp>
        <p:nvSpPr>
          <p:cNvPr id="400" name="Shape 400"/>
          <p:cNvSpPr/>
          <p:nvPr/>
        </p:nvSpPr>
        <p:spPr>
          <a:xfrm>
            <a:off x="688187" y="1583327"/>
            <a:ext cx="1162842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Bob can run errands faster with a faster car</a:t>
            </a:r>
          </a:p>
        </p:txBody>
      </p:sp>
      <p:sp>
        <p:nvSpPr>
          <p:cNvPr id="401" name="Shape 4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Bob needs a car to run errands</a:t>
            </a:r>
          </a:p>
        </p:txBody>
      </p:sp>
      <p:sp>
        <p:nvSpPr>
          <p:cNvPr id="402" name="Shape 402"/>
          <p:cNvSpPr/>
          <p:nvPr/>
        </p:nvSpPr>
        <p:spPr>
          <a:xfrm>
            <a:off x="4394476" y="2690836"/>
            <a:ext cx="77879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We were promised jetpacks.</a:t>
            </a:r>
          </a:p>
        </p:txBody>
      </p:sp>
      <p:pic>
        <p:nvPicPr>
          <p:cNvPr id="403" name="aud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9240" y="6488815"/>
            <a:ext cx="4164449" cy="301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aud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2831" y="6488815"/>
            <a:ext cx="4164449" cy="3019584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5388631" y="5191912"/>
            <a:ext cx="6606237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Heavy"/>
                <a:ea typeface="Lato Heavy"/>
                <a:cs typeface="Lato Heavy"/>
                <a:sym typeface="Lato Heavy"/>
              </a:defRPr>
            </a:pPr>
            <a:r>
              <a:t>Can Bob run his errands</a:t>
            </a:r>
            <a:br/>
            <a:r>
              <a:t>faster with </a:t>
            </a:r>
            <a:r>
              <a:rPr i="1"/>
              <a:t>four</a:t>
            </a:r>
            <a:r>
              <a:t> cars?</a:t>
            </a:r>
          </a:p>
        </p:txBody>
      </p:sp>
      <p:sp>
        <p:nvSpPr>
          <p:cNvPr id="406" name="Shape 406"/>
          <p:cNvSpPr/>
          <p:nvPr/>
        </p:nvSpPr>
        <p:spPr>
          <a:xfrm>
            <a:off x="5890369" y="3586384"/>
            <a:ext cx="472219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No such luck. Instead…</a:t>
            </a:r>
          </a:p>
        </p:txBody>
      </p:sp>
      <p:sp>
        <p:nvSpPr>
          <p:cNvPr id="407" name="Shape 407"/>
          <p:cNvSpPr/>
          <p:nvPr/>
        </p:nvSpPr>
        <p:spPr>
          <a:xfrm>
            <a:off x="4378751" y="4389149"/>
            <a:ext cx="774542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Bob gets a deal on a four-pack of cars.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99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7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99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96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99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499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6"/>
      <p:bldP build="whole" bldLvl="1" animBg="1" rev="0" advAuto="0" spid="395" grpId="3"/>
      <p:bldP build="whole" bldLvl="1" animBg="1" rev="0" advAuto="0" spid="407" grpId="1"/>
      <p:bldP build="whole" bldLvl="1" animBg="1" rev="0" advAuto="0" spid="394" grpId="2"/>
      <p:bldP build="whole" bldLvl="1" animBg="1" rev="0" advAuto="0" spid="403" grpId="4"/>
      <p:bldP build="whole" bldLvl="1" animBg="1" rev="0" advAuto="0" spid="404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410" name="aud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0242" y="6488815"/>
            <a:ext cx="4164450" cy="301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aud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349" y="6488815"/>
            <a:ext cx="4164449" cy="301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ud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9240" y="6488815"/>
            <a:ext cx="4164449" cy="301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aud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2831" y="6488815"/>
            <a:ext cx="4164449" cy="301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844" y="3798346"/>
            <a:ext cx="2603869" cy="5316678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>
            <p:ph type="title"/>
          </p:nvPr>
        </p:nvSpPr>
        <p:spPr>
          <a:xfrm>
            <a:off x="181237" y="83647"/>
            <a:ext cx="12642326" cy="1493476"/>
          </a:xfrm>
          <a:prstGeom prst="rect">
            <a:avLst/>
          </a:prstGeom>
        </p:spPr>
        <p:txBody>
          <a:bodyPr/>
          <a:lstStyle/>
          <a:p>
            <a:pPr/>
            <a:r>
              <a:t>Bob and Alice can split up errands</a:t>
            </a:r>
          </a:p>
        </p:txBody>
      </p:sp>
      <p:grpSp>
        <p:nvGrpSpPr>
          <p:cNvPr id="418" name="Group 418"/>
          <p:cNvGrpSpPr/>
          <p:nvPr/>
        </p:nvGrpSpPr>
        <p:grpSpPr>
          <a:xfrm>
            <a:off x="3862611" y="5853995"/>
            <a:ext cx="824061" cy="1205380"/>
            <a:chOff x="2044136" y="2990025"/>
            <a:chExt cx="824059" cy="1205379"/>
          </a:xfrm>
        </p:grpSpPr>
        <p:pic>
          <p:nvPicPr>
            <p:cNvPr id="416" name="notepad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44136" y="2990025"/>
              <a:ext cx="824061" cy="120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7" name="Shape 417"/>
            <p:cNvSpPr/>
            <p:nvPr/>
          </p:nvSpPr>
          <p:spPr>
            <a:xfrm rot="21476">
              <a:off x="2214210" y="3196067"/>
              <a:ext cx="483912" cy="793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pic>
        <p:nvPicPr>
          <p:cNvPr id="419" name="wo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1950" y="3986293"/>
            <a:ext cx="2341957" cy="50677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2" name="Group 422"/>
          <p:cNvGrpSpPr/>
          <p:nvPr/>
        </p:nvGrpSpPr>
        <p:grpSpPr>
          <a:xfrm>
            <a:off x="8329900" y="5917495"/>
            <a:ext cx="824061" cy="1205381"/>
            <a:chOff x="2044136" y="2990025"/>
            <a:chExt cx="824059" cy="1205379"/>
          </a:xfrm>
        </p:grpSpPr>
        <p:pic>
          <p:nvPicPr>
            <p:cNvPr id="420" name="notepad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44136" y="2990025"/>
              <a:ext cx="824061" cy="120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1" name="Shape 421"/>
            <p:cNvSpPr/>
            <p:nvPr/>
          </p:nvSpPr>
          <p:spPr>
            <a:xfrm rot="21476">
              <a:off x="2214210" y="3196067"/>
              <a:ext cx="483912" cy="793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5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sp>
        <p:nvSpPr>
          <p:cNvPr id="423" name="Shape 423"/>
          <p:cNvSpPr/>
          <p:nvPr/>
        </p:nvSpPr>
        <p:spPr>
          <a:xfrm>
            <a:off x="873658" y="1448893"/>
            <a:ext cx="1125748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Now they can use two cars instead of 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1755198" y="1711512"/>
            <a:ext cx="375107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Transistors </a:t>
            </a:r>
            <a:r>
              <a:rPr sz="2800"/>
              <a:t>(millions)</a:t>
            </a:r>
          </a:p>
        </p:txBody>
      </p:sp>
      <p:sp>
        <p:nvSpPr>
          <p:cNvPr id="426" name="Shape 426"/>
          <p:cNvSpPr/>
          <p:nvPr/>
        </p:nvSpPr>
        <p:spPr>
          <a:xfrm>
            <a:off x="8278466" y="1711512"/>
            <a:ext cx="36579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Clock Speed </a:t>
            </a:r>
            <a:r>
              <a:rPr sz="2800"/>
              <a:t>(MHz)</a:t>
            </a:r>
          </a:p>
        </p:txBody>
      </p:sp>
      <p:sp>
        <p:nvSpPr>
          <p:cNvPr id="427" name="Shape 427"/>
          <p:cNvSpPr/>
          <p:nvPr/>
        </p:nvSpPr>
        <p:spPr>
          <a:xfrm>
            <a:off x="1583499" y="337214"/>
            <a:ext cx="983780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Performance used to be easy</a:t>
            </a:r>
          </a:p>
        </p:txBody>
      </p:sp>
      <p:graphicFrame>
        <p:nvGraphicFramePr>
          <p:cNvPr id="428" name="Chart 428"/>
          <p:cNvGraphicFramePr/>
          <p:nvPr/>
        </p:nvGraphicFramePr>
        <p:xfrm>
          <a:off x="187382" y="2271289"/>
          <a:ext cx="6059553" cy="650170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29" name="Chart 429"/>
          <p:cNvGraphicFramePr/>
          <p:nvPr/>
        </p:nvGraphicFramePr>
        <p:xfrm>
          <a:off x="6525500" y="2271289"/>
          <a:ext cx="6198157" cy="650170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430" name="Chart 430"/>
          <p:cNvGraphicFramePr/>
          <p:nvPr/>
        </p:nvGraphicFramePr>
        <p:xfrm>
          <a:off x="187382" y="2271289"/>
          <a:ext cx="6059553" cy="650170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431" name="Chart 431"/>
          <p:cNvGraphicFramePr/>
          <p:nvPr/>
        </p:nvGraphicFramePr>
        <p:xfrm>
          <a:off x="6525500" y="2271289"/>
          <a:ext cx="6198157" cy="650170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32" name="Shape 432"/>
          <p:cNvSpPr/>
          <p:nvPr/>
        </p:nvSpPr>
        <p:spPr>
          <a:xfrm flipV="1">
            <a:off x="4753116" y="2856180"/>
            <a:ext cx="1320801" cy="1320801"/>
          </a:xfrm>
          <a:prstGeom prst="line">
            <a:avLst/>
          </a:prstGeom>
          <a:ln w="63500">
            <a:solidFill>
              <a:schemeClr val="accent1">
                <a:satOff val="-3355"/>
                <a:lumOff val="26614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33" name="Shape 433"/>
          <p:cNvSpPr/>
          <p:nvPr/>
        </p:nvSpPr>
        <p:spPr>
          <a:xfrm flipV="1">
            <a:off x="11141741" y="3271889"/>
            <a:ext cx="1312683" cy="1112279"/>
          </a:xfrm>
          <a:prstGeom prst="line">
            <a:avLst/>
          </a:prstGeom>
          <a:ln w="63500">
            <a:solidFill>
              <a:schemeClr val="accent2">
                <a:hueOff val="-2473793"/>
                <a:satOff val="-50209"/>
                <a:lumOff val="235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aphicFrame>
        <p:nvGraphicFramePr>
          <p:cNvPr id="434" name="Chart 434"/>
          <p:cNvGraphicFramePr/>
          <p:nvPr/>
        </p:nvGraphicFramePr>
        <p:xfrm>
          <a:off x="187382" y="2271289"/>
          <a:ext cx="6059553" cy="650170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435" name="Chart 435"/>
          <p:cNvGraphicFramePr/>
          <p:nvPr/>
        </p:nvGraphicFramePr>
        <p:xfrm>
          <a:off x="6525500" y="2271289"/>
          <a:ext cx="6198157" cy="650170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7"/>
          </a:graphicData>
        </a:graphic>
      </p:graphicFrame>
      <p:grpSp>
        <p:nvGrpSpPr>
          <p:cNvPr id="438" name="Group 438"/>
          <p:cNvGrpSpPr/>
          <p:nvPr/>
        </p:nvGrpSpPr>
        <p:grpSpPr>
          <a:xfrm>
            <a:off x="8263275" y="4319507"/>
            <a:ext cx="4741165" cy="2740237"/>
            <a:chOff x="3847171" y="943223"/>
            <a:chExt cx="4741164" cy="2740235"/>
          </a:xfrm>
        </p:grpSpPr>
        <p:sp>
          <p:nvSpPr>
            <p:cNvPr id="436" name="Shape 436"/>
            <p:cNvSpPr/>
            <p:nvPr/>
          </p:nvSpPr>
          <p:spPr>
            <a:xfrm>
              <a:off x="3847171" y="2857959"/>
              <a:ext cx="4741165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What happened?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6540848" y="943223"/>
              <a:ext cx="885039" cy="209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0" y="21600"/>
                  </a:moveTo>
                  <a:cubicBezTo>
                    <a:pt x="-39" y="15174"/>
                    <a:pt x="21326" y="7124"/>
                    <a:pt x="21561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441" name="Group 441"/>
          <p:cNvGrpSpPr/>
          <p:nvPr/>
        </p:nvGrpSpPr>
        <p:grpSpPr>
          <a:xfrm>
            <a:off x="10190629" y="1798481"/>
            <a:ext cx="3012712" cy="2518423"/>
            <a:chOff x="0" y="0"/>
            <a:chExt cx="3012710" cy="2518421"/>
          </a:xfrm>
        </p:grpSpPr>
        <p:pic>
          <p:nvPicPr>
            <p:cNvPr id="439" name="explosion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442429">
              <a:off x="128682" y="167787"/>
              <a:ext cx="2755347" cy="2182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0" name="Shape 440"/>
            <p:cNvSpPr/>
            <p:nvPr/>
          </p:nvSpPr>
          <p:spPr>
            <a:xfrm>
              <a:off x="619305" y="975036"/>
              <a:ext cx="1967214" cy="618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420624">
                <a:defRPr sz="3456">
                  <a:solidFill>
                    <a:srgbClr val="C21D2A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/>
              <a:r>
                <a:t>Too Hot!</a:t>
              </a:r>
            </a:p>
          </p:txBody>
        </p:sp>
      </p:grpSp>
      <p:grpSp>
        <p:nvGrpSpPr>
          <p:cNvPr id="445" name="Group 445"/>
          <p:cNvGrpSpPr/>
          <p:nvPr/>
        </p:nvGrpSpPr>
        <p:grpSpPr>
          <a:xfrm>
            <a:off x="3325713" y="2383767"/>
            <a:ext cx="6742064" cy="3001033"/>
            <a:chOff x="0" y="0"/>
            <a:chExt cx="6742063" cy="3001032"/>
          </a:xfrm>
        </p:grpSpPr>
        <p:sp>
          <p:nvSpPr>
            <p:cNvPr id="442" name="Shape 442"/>
            <p:cNvSpPr/>
            <p:nvPr/>
          </p:nvSpPr>
          <p:spPr>
            <a:xfrm>
              <a:off x="619351" y="1985032"/>
              <a:ext cx="5555743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C21D2A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/>
              <a:r>
                <a:t>Smaller = Faster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0" y="0"/>
              <a:ext cx="1999786" cy="221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21561" y="21600"/>
                  </a:moveTo>
                  <a:cubicBezTo>
                    <a:pt x="21600" y="15174"/>
                    <a:pt x="235" y="7124"/>
                    <a:pt x="0" y="0"/>
                  </a:cubicBezTo>
                </a:path>
              </a:pathLst>
            </a:custGeom>
            <a:noFill/>
            <a:ln w="63500" cap="flat">
              <a:solidFill>
                <a:srgbClr val="C21D2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444" name="Shape 444"/>
            <p:cNvSpPr/>
            <p:nvPr/>
          </p:nvSpPr>
          <p:spPr>
            <a:xfrm>
              <a:off x="4641813" y="8"/>
              <a:ext cx="2100251" cy="221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0" y="21600"/>
                  </a:moveTo>
                  <a:cubicBezTo>
                    <a:pt x="-39" y="15174"/>
                    <a:pt x="21326" y="7124"/>
                    <a:pt x="21561" y="0"/>
                  </a:cubicBezTo>
                </a:path>
              </a:pathLst>
            </a:custGeom>
            <a:noFill/>
            <a:ln w="63500" cap="flat">
              <a:solidFill>
                <a:srgbClr val="C21D2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1258733" y="5799076"/>
            <a:ext cx="5766056" cy="1441778"/>
            <a:chOff x="0" y="538800"/>
            <a:chExt cx="5766054" cy="1441777"/>
          </a:xfrm>
        </p:grpSpPr>
        <p:sp>
          <p:nvSpPr>
            <p:cNvPr id="446" name="Shape 446"/>
            <p:cNvSpPr/>
            <p:nvPr/>
          </p:nvSpPr>
          <p:spPr>
            <a:xfrm>
              <a:off x="1885718" y="1155078"/>
              <a:ext cx="2581047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Log scale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0" y="538800"/>
              <a:ext cx="1820377" cy="104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089" y="21303"/>
                    <a:pt x="10189" y="3272"/>
                    <a:pt x="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448" name="Shape 448"/>
            <p:cNvSpPr/>
            <p:nvPr/>
          </p:nvSpPr>
          <p:spPr>
            <a:xfrm flipH="1">
              <a:off x="4510452" y="1003893"/>
              <a:ext cx="1255603" cy="61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60" y="21193"/>
                    <a:pt x="11871" y="9171"/>
                    <a:pt x="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453" name="Group 453"/>
          <p:cNvGrpSpPr/>
          <p:nvPr/>
        </p:nvGrpSpPr>
        <p:grpSpPr>
          <a:xfrm>
            <a:off x="5007393" y="3533302"/>
            <a:ext cx="6580851" cy="2782367"/>
            <a:chOff x="404946" y="0"/>
            <a:chExt cx="6580850" cy="2782366"/>
          </a:xfrm>
        </p:grpSpPr>
        <p:sp>
          <p:nvSpPr>
            <p:cNvPr id="450" name="Shape 450"/>
            <p:cNvSpPr/>
            <p:nvPr/>
          </p:nvSpPr>
          <p:spPr>
            <a:xfrm>
              <a:off x="404947" y="1398066"/>
              <a:ext cx="6379465" cy="1384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800">
                  <a:latin typeface="Lato Heavy"/>
                  <a:ea typeface="Lato Heavy"/>
                  <a:cs typeface="Lato Heavy"/>
                  <a:sym typeface="Lato Heavy"/>
                </a:defRPr>
              </a:pPr>
              <a:r>
                <a:t>Just buy new hardware</a:t>
              </a:r>
              <a:br/>
              <a:r>
                <a:rPr sz="3600"/>
                <a:t>and Ogle will run faster</a:t>
              </a:r>
            </a:p>
          </p:txBody>
        </p:sp>
        <p:sp>
          <p:nvSpPr>
            <p:cNvPr id="451" name="Shape 451"/>
            <p:cNvSpPr/>
            <p:nvPr/>
          </p:nvSpPr>
          <p:spPr>
            <a:xfrm>
              <a:off x="939813" y="0"/>
              <a:ext cx="1830733" cy="158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20178" y="21600"/>
                  </a:moveTo>
                  <a:cubicBezTo>
                    <a:pt x="21600" y="14358"/>
                    <a:pt x="9518" y="46"/>
                    <a:pt x="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452" name="Shape 452"/>
            <p:cNvSpPr/>
            <p:nvPr/>
          </p:nvSpPr>
          <p:spPr>
            <a:xfrm flipH="1">
              <a:off x="4652417" y="69566"/>
              <a:ext cx="2333381" cy="152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37" fill="norm" stroke="1" extrusionOk="0">
                  <a:moveTo>
                    <a:pt x="21600" y="18637"/>
                  </a:moveTo>
                  <a:cubicBezTo>
                    <a:pt x="20273" y="10924"/>
                    <a:pt x="7297" y="-2963"/>
                    <a:pt x="0" y="563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458" name="Group 458"/>
          <p:cNvGrpSpPr/>
          <p:nvPr/>
        </p:nvGrpSpPr>
        <p:grpSpPr>
          <a:xfrm>
            <a:off x="1330286" y="2179043"/>
            <a:ext cx="5221161" cy="3534256"/>
            <a:chOff x="762000" y="0"/>
            <a:chExt cx="5221160" cy="3534254"/>
          </a:xfrm>
        </p:grpSpPr>
        <p:sp>
          <p:nvSpPr>
            <p:cNvPr id="454" name="Shape 454"/>
            <p:cNvSpPr/>
            <p:nvPr/>
          </p:nvSpPr>
          <p:spPr>
            <a:xfrm rot="2283197">
              <a:off x="4267225" y="153136"/>
              <a:ext cx="1208438" cy="2063397"/>
            </a:xfrm>
            <a:prstGeom prst="ellipse">
              <a:avLst/>
            </a:prstGeom>
            <a:noFill/>
            <a:ln w="76200" cap="flat">
              <a:solidFill>
                <a:srgbClr val="C21D2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grpSp>
          <p:nvGrpSpPr>
            <p:cNvPr id="457" name="Group 457"/>
            <p:cNvGrpSpPr/>
            <p:nvPr/>
          </p:nvGrpSpPr>
          <p:grpSpPr>
            <a:xfrm>
              <a:off x="762000" y="1003054"/>
              <a:ext cx="4739641" cy="2531201"/>
              <a:chOff x="4609933" y="1514208"/>
              <a:chExt cx="4739640" cy="2531200"/>
            </a:xfrm>
          </p:grpSpPr>
          <p:sp>
            <p:nvSpPr>
              <p:cNvPr id="455" name="Shape 455"/>
              <p:cNvSpPr/>
              <p:nvPr/>
            </p:nvSpPr>
            <p:spPr>
              <a:xfrm>
                <a:off x="4609933" y="2496009"/>
                <a:ext cx="4739641" cy="154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4800">
                    <a:latin typeface="Lato Bold"/>
                    <a:ea typeface="Lato Bold"/>
                    <a:cs typeface="Lato Bold"/>
                    <a:sym typeface="Lato Bold"/>
                  </a:defRPr>
                </a:pPr>
                <a:r>
                  <a:t>Transistor counts</a:t>
                </a:r>
                <a:br/>
                <a:r>
                  <a:t>still increased</a:t>
                </a:r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6474105" y="1514208"/>
                <a:ext cx="1498677" cy="1204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2" h="20722" fill="norm" stroke="1" extrusionOk="0">
                    <a:moveTo>
                      <a:pt x="0" y="20722"/>
                    </a:moveTo>
                    <a:cubicBezTo>
                      <a:pt x="-38" y="14012"/>
                      <a:pt x="12402" y="-878"/>
                      <a:pt x="21562" y="40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</p:grpSp>
      </p:grpSp>
      <p:sp>
        <p:nvSpPr>
          <p:cNvPr id="459" name="Shape 459"/>
          <p:cNvSpPr/>
          <p:nvPr/>
        </p:nvSpPr>
        <p:spPr>
          <a:xfrm>
            <a:off x="3138444" y="8954430"/>
            <a:ext cx="9845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Year</a:t>
            </a:r>
          </a:p>
        </p:txBody>
      </p:sp>
      <p:sp>
        <p:nvSpPr>
          <p:cNvPr id="460" name="Shape 460"/>
          <p:cNvSpPr/>
          <p:nvPr/>
        </p:nvSpPr>
        <p:spPr>
          <a:xfrm>
            <a:off x="9615166" y="8954430"/>
            <a:ext cx="9845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Year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9" dur="500" fill="hold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499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9"/>
                            </p:stCondLst>
                            <p:childTnLst>
                              <p:par>
                                <p:cTn id="34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499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2"/>
      <p:bldP build="whole" bldLvl="1" animBg="1" rev="0" advAuto="0" spid="438" grpId="13"/>
      <p:bldP build="whole" bldLvl="1" animBg="1" rev="0" advAuto="0" spid="441" grpId="14"/>
      <p:bldP build="whole" bldLvl="1" animBg="1" rev="0" advAuto="0" spid="449" grpId="3"/>
      <p:bldP build="whole" bldLvl="1" animBg="1" rev="0" advAuto="0" spid="449" grpId="4"/>
      <p:bldP build="whole" bldLvl="1" animBg="1" rev="0" advAuto="0" spid="435" grpId="12"/>
      <p:bldP build="whole" bldLvl="1" animBg="1" rev="0" advAuto="0" spid="458" grpId="15"/>
      <p:bldP build="whole" bldLvl="1" animBg="1" rev="0" advAuto="0" spid="432" grpId="8"/>
      <p:bldP build="whole" bldLvl="1" animBg="1" rev="0" advAuto="0" spid="433" grpId="7"/>
      <p:bldP build="whole" bldLvl="1" animBg="1" rev="0" advAuto="0" spid="453" grpId="9"/>
      <p:bldP build="whole" bldLvl="1" animBg="1" rev="0" advAuto="0" spid="453" grpId="10"/>
      <p:bldP build="whole" bldLvl="1" animBg="1" rev="0" advAuto="0" spid="445" grpId="5"/>
      <p:bldP build="whole" bldLvl="1" animBg="1" rev="0" advAuto="0" spid="445" grpId="6"/>
      <p:bldP build="whole" bldLvl="1" animBg="1" rev="0" advAuto="0" spid="430" grpId="1"/>
      <p:bldP build="whole" bldLvl="1" animBg="1" rev="0" advAuto="0" spid="434" grpId="1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ivy_bridge_d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3617" y="3002777"/>
            <a:ext cx="6557434" cy="2753611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Shape 463"/>
          <p:cNvSpPr/>
          <p:nvPr/>
        </p:nvSpPr>
        <p:spPr>
          <a:xfrm>
            <a:off x="729678" y="543721"/>
            <a:ext cx="1154544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Where do all those transistors go?</a:t>
            </a:r>
          </a:p>
        </p:txBody>
      </p:sp>
      <p:sp>
        <p:nvSpPr>
          <p:cNvPr id="464" name="Shape 464"/>
          <p:cNvSpPr/>
          <p:nvPr/>
        </p:nvSpPr>
        <p:spPr>
          <a:xfrm>
            <a:off x="5418090" y="302491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6268691" y="302491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66" name="Shape 466"/>
          <p:cNvSpPr/>
          <p:nvPr/>
        </p:nvSpPr>
        <p:spPr>
          <a:xfrm>
            <a:off x="7118635" y="302491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67" name="Shape 467"/>
          <p:cNvSpPr/>
          <p:nvPr/>
        </p:nvSpPr>
        <p:spPr>
          <a:xfrm>
            <a:off x="7968578" y="302491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473" name="Group 473"/>
          <p:cNvGrpSpPr/>
          <p:nvPr/>
        </p:nvGrpSpPr>
        <p:grpSpPr>
          <a:xfrm>
            <a:off x="5217550" y="4642706"/>
            <a:ext cx="3165229" cy="2886452"/>
            <a:chOff x="0" y="0"/>
            <a:chExt cx="3165227" cy="2886451"/>
          </a:xfrm>
        </p:grpSpPr>
        <p:sp>
          <p:nvSpPr>
            <p:cNvPr id="468" name="Shape 468"/>
            <p:cNvSpPr/>
            <p:nvPr/>
          </p:nvSpPr>
          <p:spPr>
            <a:xfrm>
              <a:off x="0" y="2060951"/>
              <a:ext cx="295168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latin typeface="Lato Heavy"/>
                  <a:ea typeface="Lato Heavy"/>
                  <a:cs typeface="Lato Heavy"/>
                  <a:sym typeface="Lato Heavy"/>
                </a:defRPr>
              </a:lvl1pPr>
            </a:lstStyle>
            <a:p>
              <a:pPr/>
              <a:r>
                <a:t>Four cores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617436" y="0"/>
              <a:ext cx="284131" cy="228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21600"/>
                  </a:moveTo>
                  <a:cubicBezTo>
                    <a:pt x="21199" y="15531"/>
                    <a:pt x="-401" y="11453"/>
                    <a:pt x="6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470" name="Shape 470"/>
            <p:cNvSpPr/>
            <p:nvPr/>
          </p:nvSpPr>
          <p:spPr>
            <a:xfrm>
              <a:off x="1183115" y="0"/>
              <a:ext cx="270987" cy="2280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531"/>
                    <a:pt x="21165" y="11452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471" name="Shape 471"/>
            <p:cNvSpPr/>
            <p:nvPr/>
          </p:nvSpPr>
          <p:spPr>
            <a:xfrm>
              <a:off x="1493216" y="0"/>
              <a:ext cx="822799" cy="2280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531"/>
                    <a:pt x="21457" y="11452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472" name="Shape 472"/>
            <p:cNvSpPr/>
            <p:nvPr/>
          </p:nvSpPr>
          <p:spPr>
            <a:xfrm>
              <a:off x="1801022" y="0"/>
              <a:ext cx="1364206" cy="2280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531"/>
                    <a:pt x="21514" y="11452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474" name="Shape 474"/>
          <p:cNvSpPr/>
          <p:nvPr/>
        </p:nvSpPr>
        <p:spPr>
          <a:xfrm>
            <a:off x="2915666" y="7491575"/>
            <a:ext cx="71734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Really just four separate processors</a:t>
            </a:r>
          </a:p>
        </p:txBody>
      </p:sp>
      <p:sp>
        <p:nvSpPr>
          <p:cNvPr id="475" name="Shape 475"/>
          <p:cNvSpPr/>
          <p:nvPr/>
        </p:nvSpPr>
        <p:spPr>
          <a:xfrm>
            <a:off x="208470" y="8126440"/>
            <a:ext cx="1258786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Individually, they aren’t any faster than a Pentium 4 from 2005</a:t>
            </a:r>
          </a:p>
        </p:txBody>
      </p:sp>
      <p:sp>
        <p:nvSpPr>
          <p:cNvPr id="476" name="Shape 476"/>
          <p:cNvSpPr/>
          <p:nvPr/>
        </p:nvSpPr>
        <p:spPr>
          <a:xfrm>
            <a:off x="325628" y="1758916"/>
            <a:ext cx="123535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2333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Instead of faster processors, we just get more.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3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3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499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499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499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7" grpId="5"/>
      <p:bldP build="whole" bldLvl="1" animBg="1" rev="0" advAuto="0" spid="464" grpId="2"/>
      <p:bldP build="whole" bldLvl="1" animBg="1" rev="0" advAuto="0" spid="475" grpId="8"/>
      <p:bldP build="whole" bldLvl="1" animBg="1" rev="0" advAuto="0" spid="465" grpId="3"/>
      <p:bldP build="whole" bldLvl="1" animBg="1" rev="0" advAuto="0" spid="466" grpId="4"/>
      <p:bldP build="whole" bldLvl="1" animBg="1" rev="0" advAuto="0" spid="476" grpId="1"/>
      <p:bldP build="whole" bldLvl="1" animBg="1" rev="0" advAuto="0" spid="474" grpId="7"/>
      <p:bldP build="whole" bldLvl="1" animBg="1" rev="0" advAuto="0" spid="473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-134223" y="12950111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138" name="blueshirt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28034" y="9828065"/>
            <a:ext cx="2548811" cy="520425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2374074" y="3911600"/>
            <a:ext cx="825665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t>A few months ago,</a:t>
            </a:r>
          </a:p>
          <a:p>
            <a: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t>in a valley far, far away…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vy_bridge_d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3617" y="3002777"/>
            <a:ext cx="6557434" cy="2753611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/>
        </p:nvSpPr>
        <p:spPr>
          <a:xfrm>
            <a:off x="729678" y="543721"/>
            <a:ext cx="1154544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Where do all those transistors go?</a:t>
            </a:r>
          </a:p>
        </p:txBody>
      </p:sp>
      <p:sp>
        <p:nvSpPr>
          <p:cNvPr id="480" name="Shape 480"/>
          <p:cNvSpPr/>
          <p:nvPr/>
        </p:nvSpPr>
        <p:spPr>
          <a:xfrm>
            <a:off x="5418090" y="302491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81" name="Shape 481"/>
          <p:cNvSpPr/>
          <p:nvPr/>
        </p:nvSpPr>
        <p:spPr>
          <a:xfrm>
            <a:off x="6268691" y="302491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7118635" y="302491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83" name="Shape 483"/>
          <p:cNvSpPr/>
          <p:nvPr/>
        </p:nvSpPr>
        <p:spPr>
          <a:xfrm>
            <a:off x="7968578" y="302491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84" name="Shape 484"/>
          <p:cNvSpPr/>
          <p:nvPr/>
        </p:nvSpPr>
        <p:spPr>
          <a:xfrm>
            <a:off x="325628" y="1758916"/>
            <a:ext cx="123535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2333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Instead of faster processors, we just get more.</a:t>
            </a:r>
          </a:p>
        </p:txBody>
      </p:sp>
      <p:sp>
        <p:nvSpPr>
          <p:cNvPr id="485" name="Shape 485"/>
          <p:cNvSpPr/>
          <p:nvPr/>
        </p:nvSpPr>
        <p:spPr>
          <a:xfrm>
            <a:off x="989114" y="4550106"/>
            <a:ext cx="4871017" cy="2201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600" fill="norm" stroke="1" extrusionOk="0">
                <a:moveTo>
                  <a:pt x="21386" y="0"/>
                </a:moveTo>
                <a:cubicBezTo>
                  <a:pt x="21453" y="8556"/>
                  <a:pt x="-147" y="3033"/>
                  <a:pt x="1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86" name="Shape 486"/>
          <p:cNvSpPr/>
          <p:nvPr/>
        </p:nvSpPr>
        <p:spPr>
          <a:xfrm>
            <a:off x="6682782" y="4550662"/>
            <a:ext cx="1092174" cy="2201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302" y="8558"/>
                  <a:pt x="20933" y="3028"/>
                  <a:pt x="21600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489" name="Group 489"/>
          <p:cNvGrpSpPr/>
          <p:nvPr/>
        </p:nvGrpSpPr>
        <p:grpSpPr>
          <a:xfrm>
            <a:off x="222236" y="6808359"/>
            <a:ext cx="1882449" cy="2753520"/>
            <a:chOff x="4669540" y="6830290"/>
            <a:chExt cx="1882448" cy="2753518"/>
          </a:xfrm>
        </p:grpSpPr>
        <p:pic>
          <p:nvPicPr>
            <p:cNvPr id="487" name="notepa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69540" y="6830290"/>
              <a:ext cx="1882449" cy="2753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8" name="Shape 488"/>
            <p:cNvSpPr/>
            <p:nvPr/>
          </p:nvSpPr>
          <p:spPr>
            <a:xfrm rot="21476">
              <a:off x="5198990" y="7300963"/>
              <a:ext cx="1105426" cy="1812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grpSp>
        <p:nvGrpSpPr>
          <p:cNvPr id="492" name="Group 492"/>
          <p:cNvGrpSpPr/>
          <p:nvPr/>
        </p:nvGrpSpPr>
        <p:grpSpPr>
          <a:xfrm>
            <a:off x="6955694" y="6808359"/>
            <a:ext cx="1882449" cy="2753520"/>
            <a:chOff x="4669540" y="6830290"/>
            <a:chExt cx="1882448" cy="2753518"/>
          </a:xfrm>
        </p:grpSpPr>
        <p:pic>
          <p:nvPicPr>
            <p:cNvPr id="490" name="notepa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69540" y="6830290"/>
              <a:ext cx="1882449" cy="2753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1" name="Shape 491"/>
            <p:cNvSpPr/>
            <p:nvPr/>
          </p:nvSpPr>
          <p:spPr>
            <a:xfrm rot="21476">
              <a:off x="5198990" y="7300963"/>
              <a:ext cx="1105426" cy="1812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bank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cash check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to store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buy milk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go home</a:t>
              </a:r>
            </a:p>
            <a:p>
              <a:pPr algn="l">
                <a:spcBef>
                  <a:spcPts val="400"/>
                </a:spcBef>
                <a:defRPr sz="1200"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put away milk</a:t>
              </a:r>
            </a:p>
          </p:txBody>
        </p:sp>
      </p:grpSp>
      <p:sp>
        <p:nvSpPr>
          <p:cNvPr id="493" name="Shape 493"/>
          <p:cNvSpPr/>
          <p:nvPr/>
        </p:nvSpPr>
        <p:spPr>
          <a:xfrm>
            <a:off x="478562" y="6888867"/>
            <a:ext cx="547878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total = 0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for i in range(0,10):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total += i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print total</a:t>
            </a:r>
          </a:p>
        </p:txBody>
      </p:sp>
      <p:sp>
        <p:nvSpPr>
          <p:cNvPr id="494" name="Shape 494"/>
          <p:cNvSpPr/>
          <p:nvPr/>
        </p:nvSpPr>
        <p:spPr>
          <a:xfrm>
            <a:off x="7264230" y="6888867"/>
            <a:ext cx="547878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product = 0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for i in range(0,10):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product *= i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print product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99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9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99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4" dur="499" fill="hold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9"/>
                            </p:stCondLst>
                            <p:childTnLst>
                              <p:par>
                                <p:cTn id="27" presetClass="exit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8" dur="499" fill="hold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98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499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97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499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5" grpId="1"/>
      <p:bldP build="whole" bldLvl="1" animBg="1" rev="0" advAuto="0" spid="492" grpId="6"/>
      <p:bldP build="whole" bldLvl="1" animBg="1" rev="0" advAuto="0" spid="489" grpId="5"/>
      <p:bldP build="whole" bldLvl="1" animBg="1" rev="0" advAuto="0" spid="486" grpId="3"/>
      <p:bldP build="whole" bldLvl="1" animBg="1" rev="0" advAuto="0" spid="493" grpId="7"/>
      <p:bldP build="whole" bldLvl="1" animBg="1" rev="0" advAuto="0" spid="494" grpId="8"/>
      <p:bldP build="whole" bldLvl="1" animBg="1" rev="0" advAuto="0" spid="492" grpId="4"/>
      <p:bldP build="whole" bldLvl="1" animBg="1" rev="0" advAuto="0" spid="48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vy_bridge_d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3617" y="1874937"/>
            <a:ext cx="6557434" cy="275361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>
            <a:off x="729678" y="543721"/>
            <a:ext cx="1154544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Where do all those transistors go?</a:t>
            </a:r>
          </a:p>
        </p:txBody>
      </p:sp>
      <p:sp>
        <p:nvSpPr>
          <p:cNvPr id="498" name="Shape 498"/>
          <p:cNvSpPr/>
          <p:nvPr/>
        </p:nvSpPr>
        <p:spPr>
          <a:xfrm>
            <a:off x="5418090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499" name="Shape 499"/>
          <p:cNvSpPr/>
          <p:nvPr/>
        </p:nvSpPr>
        <p:spPr>
          <a:xfrm>
            <a:off x="6268691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00" name="Shape 500"/>
          <p:cNvSpPr/>
          <p:nvPr/>
        </p:nvSpPr>
        <p:spPr>
          <a:xfrm>
            <a:off x="7118635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01" name="Shape 501"/>
          <p:cNvSpPr/>
          <p:nvPr/>
        </p:nvSpPr>
        <p:spPr>
          <a:xfrm>
            <a:off x="7968578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02" name="Shape 502"/>
          <p:cNvSpPr/>
          <p:nvPr/>
        </p:nvSpPr>
        <p:spPr>
          <a:xfrm>
            <a:off x="989114" y="3422266"/>
            <a:ext cx="4871017" cy="2201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600" fill="norm" stroke="1" extrusionOk="0">
                <a:moveTo>
                  <a:pt x="21386" y="0"/>
                </a:moveTo>
                <a:cubicBezTo>
                  <a:pt x="21453" y="8556"/>
                  <a:pt x="-147" y="3033"/>
                  <a:pt x="1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03" name="Shape 503"/>
          <p:cNvSpPr/>
          <p:nvPr/>
        </p:nvSpPr>
        <p:spPr>
          <a:xfrm>
            <a:off x="6682782" y="3422822"/>
            <a:ext cx="1092174" cy="2201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302" y="8558"/>
                  <a:pt x="20933" y="3028"/>
                  <a:pt x="21600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04" name="Shape 504"/>
          <p:cNvSpPr/>
          <p:nvPr/>
        </p:nvSpPr>
        <p:spPr>
          <a:xfrm>
            <a:off x="478562" y="5549774"/>
            <a:ext cx="547878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total = 0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for i in range(0,10):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total += i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print total</a:t>
            </a:r>
          </a:p>
        </p:txBody>
      </p:sp>
      <p:sp>
        <p:nvSpPr>
          <p:cNvPr id="505" name="Shape 505"/>
          <p:cNvSpPr/>
          <p:nvPr/>
        </p:nvSpPr>
        <p:spPr>
          <a:xfrm>
            <a:off x="7264230" y="5549774"/>
            <a:ext cx="547878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product = 0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for i in range(0,10):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product *= i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print product</a:t>
            </a:r>
          </a:p>
        </p:txBody>
      </p:sp>
      <p:sp>
        <p:nvSpPr>
          <p:cNvPr id="506" name="Shape 506"/>
          <p:cNvSpPr/>
          <p:nvPr/>
        </p:nvSpPr>
        <p:spPr>
          <a:xfrm>
            <a:off x="2377941" y="7718796"/>
            <a:ext cx="824891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One core runs a sequence of steps</a:t>
            </a:r>
          </a:p>
        </p:txBody>
      </p:sp>
      <p:sp>
        <p:nvSpPr>
          <p:cNvPr id="507" name="Shape 507"/>
          <p:cNvSpPr/>
          <p:nvPr/>
        </p:nvSpPr>
        <p:spPr>
          <a:xfrm>
            <a:off x="2287015" y="8340505"/>
            <a:ext cx="84307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starting at the beginning of your program.</a:t>
            </a:r>
          </a:p>
        </p:txBody>
      </p:sp>
      <p:sp>
        <p:nvSpPr>
          <p:cNvPr id="508" name="Shape 508"/>
          <p:cNvSpPr/>
          <p:nvPr/>
        </p:nvSpPr>
        <p:spPr>
          <a:xfrm>
            <a:off x="35649" y="8917602"/>
            <a:ext cx="1293350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to use more cores, you have to provide more sequences of steps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7" grpId="2"/>
      <p:bldP build="whole" bldLvl="1" animBg="1" rev="0" advAuto="0" spid="508" grpId="3"/>
      <p:bldP build="whole" bldLvl="1" animBg="1" rev="0" advAuto="0" spid="50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ivy_bridge_d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3617" y="1874937"/>
            <a:ext cx="6557434" cy="2753611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/>
        </p:nvSpPr>
        <p:spPr>
          <a:xfrm>
            <a:off x="729678" y="543721"/>
            <a:ext cx="1154544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Where do all those transistors go?</a:t>
            </a:r>
          </a:p>
        </p:txBody>
      </p:sp>
      <p:sp>
        <p:nvSpPr>
          <p:cNvPr id="512" name="Shape 512"/>
          <p:cNvSpPr/>
          <p:nvPr/>
        </p:nvSpPr>
        <p:spPr>
          <a:xfrm>
            <a:off x="5418090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6268691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7118635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15" name="Shape 515"/>
          <p:cNvSpPr/>
          <p:nvPr/>
        </p:nvSpPr>
        <p:spPr>
          <a:xfrm>
            <a:off x="7968578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16" name="Shape 516"/>
          <p:cNvSpPr/>
          <p:nvPr/>
        </p:nvSpPr>
        <p:spPr>
          <a:xfrm>
            <a:off x="989114" y="3422266"/>
            <a:ext cx="4871017" cy="2201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600" fill="norm" stroke="1" extrusionOk="0">
                <a:moveTo>
                  <a:pt x="21386" y="0"/>
                </a:moveTo>
                <a:cubicBezTo>
                  <a:pt x="21453" y="8556"/>
                  <a:pt x="-147" y="3033"/>
                  <a:pt x="1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17" name="Shape 517"/>
          <p:cNvSpPr/>
          <p:nvPr/>
        </p:nvSpPr>
        <p:spPr>
          <a:xfrm>
            <a:off x="6682782" y="3422822"/>
            <a:ext cx="1092174" cy="2201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302" y="8558"/>
                  <a:pt x="20933" y="3028"/>
                  <a:pt x="21600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18" name="Shape 518"/>
          <p:cNvSpPr/>
          <p:nvPr/>
        </p:nvSpPr>
        <p:spPr>
          <a:xfrm>
            <a:off x="478562" y="5549774"/>
            <a:ext cx="547878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total = 0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for i in range(0,10):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total += i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print total</a:t>
            </a:r>
          </a:p>
        </p:txBody>
      </p:sp>
      <p:sp>
        <p:nvSpPr>
          <p:cNvPr id="519" name="Shape 519"/>
          <p:cNvSpPr/>
          <p:nvPr/>
        </p:nvSpPr>
        <p:spPr>
          <a:xfrm>
            <a:off x="7264230" y="5549774"/>
            <a:ext cx="547878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product = 0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for i in range(0,10):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product *= i</a:t>
            </a:r>
          </a:p>
          <a:p>
            <a:pPr algn="l">
              <a:defRPr sz="32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print product</a:t>
            </a:r>
          </a:p>
        </p:txBody>
      </p:sp>
      <p:sp>
        <p:nvSpPr>
          <p:cNvPr id="520" name="Shape 520"/>
          <p:cNvSpPr/>
          <p:nvPr/>
        </p:nvSpPr>
        <p:spPr>
          <a:xfrm>
            <a:off x="2043785" y="8428214"/>
            <a:ext cx="89172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Heavy"/>
                <a:ea typeface="Lato Heavy"/>
                <a:cs typeface="Lato Heavy"/>
                <a:sym typeface="Lato Heavy"/>
              </a:defRPr>
            </a:pPr>
            <a:r>
              <a:t>Each sequence is called a </a:t>
            </a:r>
            <a:r>
              <a:rPr i="1"/>
              <a:t>thread</a:t>
            </a:r>
            <a:r>
              <a:t>.</a:t>
            </a:r>
          </a:p>
        </p:txBody>
      </p:sp>
      <p:sp>
        <p:nvSpPr>
          <p:cNvPr id="521" name="Shape 521"/>
          <p:cNvSpPr/>
          <p:nvPr/>
        </p:nvSpPr>
        <p:spPr>
          <a:xfrm>
            <a:off x="3579188" y="7301709"/>
            <a:ext cx="1876388" cy="1272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1600" y="10893"/>
                  <a:pt x="11160" y="260"/>
                  <a:pt x="0" y="0"/>
                </a:cubicBezTo>
              </a:path>
            </a:pathLst>
          </a:custGeom>
          <a:ln w="508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22" name="Shape 522"/>
          <p:cNvSpPr/>
          <p:nvPr/>
        </p:nvSpPr>
        <p:spPr>
          <a:xfrm>
            <a:off x="6158077" y="7039235"/>
            <a:ext cx="1170911" cy="1584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6" fill="norm" stroke="1" extrusionOk="0">
                <a:moveTo>
                  <a:pt x="0" y="21526"/>
                </a:moveTo>
                <a:cubicBezTo>
                  <a:pt x="0" y="8160"/>
                  <a:pt x="9536" y="-74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3"/>
      <p:bldP build="whole" bldLvl="1" animBg="1" rev="0" advAuto="0" spid="521" grpId="2"/>
      <p:bldP build="whole" bldLvl="1" animBg="1" rev="0" advAuto="0" spid="5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>
            <a:off x="729678" y="543721"/>
            <a:ext cx="1154544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Where do all those transistors go?</a:t>
            </a:r>
          </a:p>
        </p:txBody>
      </p:sp>
      <p:sp>
        <p:nvSpPr>
          <p:cNvPr id="525" name="Shape 525"/>
          <p:cNvSpPr/>
          <p:nvPr/>
        </p:nvSpPr>
        <p:spPr>
          <a:xfrm>
            <a:off x="2043785" y="5014236"/>
            <a:ext cx="89172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Heavy"/>
                <a:ea typeface="Lato Heavy"/>
                <a:cs typeface="Lato Heavy"/>
                <a:sym typeface="Lato Heavy"/>
              </a:defRPr>
            </a:pPr>
            <a:r>
              <a:t>Each sequence is called a </a:t>
            </a:r>
            <a:r>
              <a:rPr i="1"/>
              <a:t>thread</a:t>
            </a:r>
            <a:r>
              <a:t>.</a:t>
            </a:r>
          </a:p>
        </p:txBody>
      </p:sp>
      <p:sp>
        <p:nvSpPr>
          <p:cNvPr id="526" name="Shape 526"/>
          <p:cNvSpPr/>
          <p:nvPr/>
        </p:nvSpPr>
        <p:spPr>
          <a:xfrm>
            <a:off x="1010170" y="6003878"/>
            <a:ext cx="1098446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One thread can only run on one core at a time.</a:t>
            </a:r>
          </a:p>
        </p:txBody>
      </p:sp>
      <p:sp>
        <p:nvSpPr>
          <p:cNvPr id="527" name="Shape 527"/>
          <p:cNvSpPr/>
          <p:nvPr/>
        </p:nvSpPr>
        <p:spPr>
          <a:xfrm>
            <a:off x="1428242" y="7299808"/>
            <a:ext cx="10148317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We have to write parallel programs to</a:t>
            </a:r>
            <a:br/>
            <a:r>
              <a:t>fully utilize modern processors.</a:t>
            </a:r>
          </a:p>
        </p:txBody>
      </p:sp>
      <p:pic>
        <p:nvPicPr>
          <p:cNvPr id="528" name="ivy_bridge_d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3617" y="1874937"/>
            <a:ext cx="6557434" cy="2753611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5418090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30" name="Shape 530"/>
          <p:cNvSpPr/>
          <p:nvPr/>
        </p:nvSpPr>
        <p:spPr>
          <a:xfrm>
            <a:off x="6268691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31" name="Shape 531"/>
          <p:cNvSpPr/>
          <p:nvPr/>
        </p:nvSpPr>
        <p:spPr>
          <a:xfrm>
            <a:off x="7118635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32" name="Shape 532"/>
          <p:cNvSpPr/>
          <p:nvPr/>
        </p:nvSpPr>
        <p:spPr>
          <a:xfrm>
            <a:off x="7968578" y="1897072"/>
            <a:ext cx="850059" cy="151130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2"/>
      <p:bldP build="whole" bldLvl="1" animBg="1" rev="0" advAuto="0" spid="52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roup 536"/>
          <p:cNvGrpSpPr/>
          <p:nvPr/>
        </p:nvGrpSpPr>
        <p:grpSpPr>
          <a:xfrm>
            <a:off x="952135" y="1200920"/>
            <a:ext cx="11483130" cy="1054101"/>
            <a:chOff x="38099" y="0"/>
            <a:chExt cx="11483128" cy="1054100"/>
          </a:xfrm>
        </p:grpSpPr>
        <p:sp>
          <p:nvSpPr>
            <p:cNvPr id="534" name="Shape 534"/>
            <p:cNvSpPr/>
            <p:nvPr/>
          </p:nvSpPr>
          <p:spPr>
            <a:xfrm>
              <a:off x="38099" y="0"/>
              <a:ext cx="658587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</a:t>
              </a:r>
            </a:p>
          </p:txBody>
        </p:sp>
        <p:sp>
          <p:nvSpPr>
            <p:cNvPr id="535" name="Shape 535"/>
            <p:cNvSpPr/>
            <p:nvPr/>
          </p:nvSpPr>
          <p:spPr>
            <a:xfrm>
              <a:off x="810252" y="114300"/>
              <a:ext cx="10710977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we have to write parallel programs</a:t>
              </a:r>
            </a:p>
          </p:txBody>
        </p:sp>
      </p:grpSp>
      <p:grpSp>
        <p:nvGrpSpPr>
          <p:cNvPr id="539" name="Group 539"/>
          <p:cNvGrpSpPr/>
          <p:nvPr/>
        </p:nvGrpSpPr>
        <p:grpSpPr>
          <a:xfrm>
            <a:off x="498110" y="2809073"/>
            <a:ext cx="9605232" cy="1054101"/>
            <a:chOff x="-25399" y="0"/>
            <a:chExt cx="9605230" cy="1054100"/>
          </a:xfrm>
        </p:grpSpPr>
        <p:sp>
          <p:nvSpPr>
            <p:cNvPr id="537" name="Shape 537"/>
            <p:cNvSpPr/>
            <p:nvPr/>
          </p:nvSpPr>
          <p:spPr>
            <a:xfrm>
              <a:off x="-25400" y="0"/>
              <a:ext cx="1134836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</a:t>
              </a:r>
            </a:p>
          </p:txBody>
        </p:sp>
        <p:sp>
          <p:nvSpPr>
            <p:cNvPr id="538" name="Shape 538"/>
            <p:cNvSpPr/>
            <p:nvPr/>
          </p:nvSpPr>
          <p:spPr>
            <a:xfrm>
              <a:off x="1226177" y="114300"/>
              <a:ext cx="835365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How to write parallel programs</a:t>
              </a:r>
            </a:p>
          </p:txBody>
        </p:sp>
      </p:grpSp>
      <p:grpSp>
        <p:nvGrpSpPr>
          <p:cNvPr id="542" name="Group 542"/>
          <p:cNvGrpSpPr/>
          <p:nvPr/>
        </p:nvGrpSpPr>
        <p:grpSpPr>
          <a:xfrm>
            <a:off x="629646" y="4417226"/>
            <a:ext cx="10167217" cy="1054101"/>
            <a:chOff x="0" y="0"/>
            <a:chExt cx="10167216" cy="1054100"/>
          </a:xfrm>
        </p:grpSpPr>
        <p:sp>
          <p:nvSpPr>
            <p:cNvPr id="540" name="Shape 540"/>
            <p:cNvSpPr/>
            <p:nvPr/>
          </p:nvSpPr>
          <p:spPr>
            <a:xfrm>
              <a:off x="0" y="0"/>
              <a:ext cx="998765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</a:t>
              </a:r>
            </a:p>
          </p:txBody>
        </p:sp>
        <p:sp>
          <p:nvSpPr>
            <p:cNvPr id="541" name="Shape 541"/>
            <p:cNvSpPr/>
            <p:nvPr/>
          </p:nvSpPr>
          <p:spPr>
            <a:xfrm>
              <a:off x="1107341" y="114300"/>
              <a:ext cx="9059876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parallel programming is hard</a:t>
              </a:r>
            </a:p>
          </p:txBody>
        </p:sp>
      </p:grpSp>
      <p:sp>
        <p:nvSpPr>
          <p:cNvPr id="543" name="Shape 543"/>
          <p:cNvSpPr/>
          <p:nvPr/>
        </p:nvSpPr>
        <p:spPr>
          <a:xfrm>
            <a:off x="212633" y="2537762"/>
            <a:ext cx="12962134" cy="4906676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roup 547"/>
          <p:cNvGrpSpPr/>
          <p:nvPr/>
        </p:nvGrpSpPr>
        <p:grpSpPr>
          <a:xfrm>
            <a:off x="952135" y="1200920"/>
            <a:ext cx="11483130" cy="1054101"/>
            <a:chOff x="38099" y="0"/>
            <a:chExt cx="11483128" cy="1054100"/>
          </a:xfrm>
        </p:grpSpPr>
        <p:sp>
          <p:nvSpPr>
            <p:cNvPr id="545" name="Shape 545"/>
            <p:cNvSpPr/>
            <p:nvPr/>
          </p:nvSpPr>
          <p:spPr>
            <a:xfrm>
              <a:off x="38099" y="0"/>
              <a:ext cx="658587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</a:t>
              </a:r>
            </a:p>
          </p:txBody>
        </p:sp>
        <p:sp>
          <p:nvSpPr>
            <p:cNvPr id="546" name="Shape 546"/>
            <p:cNvSpPr/>
            <p:nvPr/>
          </p:nvSpPr>
          <p:spPr>
            <a:xfrm>
              <a:off x="810252" y="114300"/>
              <a:ext cx="10710977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we have to write parallel programs</a:t>
              </a:r>
            </a:p>
          </p:txBody>
        </p:sp>
      </p:grpSp>
      <p:grpSp>
        <p:nvGrpSpPr>
          <p:cNvPr id="550" name="Group 550"/>
          <p:cNvGrpSpPr/>
          <p:nvPr/>
        </p:nvGrpSpPr>
        <p:grpSpPr>
          <a:xfrm>
            <a:off x="498110" y="2809073"/>
            <a:ext cx="9605232" cy="1054101"/>
            <a:chOff x="-25399" y="0"/>
            <a:chExt cx="9605230" cy="1054100"/>
          </a:xfrm>
        </p:grpSpPr>
        <p:sp>
          <p:nvSpPr>
            <p:cNvPr id="548" name="Shape 548"/>
            <p:cNvSpPr/>
            <p:nvPr/>
          </p:nvSpPr>
          <p:spPr>
            <a:xfrm>
              <a:off x="-25400" y="0"/>
              <a:ext cx="1134836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</a:t>
              </a:r>
            </a:p>
          </p:txBody>
        </p:sp>
        <p:sp>
          <p:nvSpPr>
            <p:cNvPr id="549" name="Shape 549"/>
            <p:cNvSpPr/>
            <p:nvPr/>
          </p:nvSpPr>
          <p:spPr>
            <a:xfrm>
              <a:off x="1226177" y="114300"/>
              <a:ext cx="835365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How to write parallel programs</a:t>
              </a:r>
            </a:p>
          </p:txBody>
        </p:sp>
      </p:grpSp>
      <p:grpSp>
        <p:nvGrpSpPr>
          <p:cNvPr id="553" name="Group 553"/>
          <p:cNvGrpSpPr/>
          <p:nvPr/>
        </p:nvGrpSpPr>
        <p:grpSpPr>
          <a:xfrm>
            <a:off x="629646" y="4417226"/>
            <a:ext cx="10167217" cy="1054101"/>
            <a:chOff x="0" y="0"/>
            <a:chExt cx="10167216" cy="1054100"/>
          </a:xfrm>
        </p:grpSpPr>
        <p:sp>
          <p:nvSpPr>
            <p:cNvPr id="551" name="Shape 551"/>
            <p:cNvSpPr/>
            <p:nvPr/>
          </p:nvSpPr>
          <p:spPr>
            <a:xfrm>
              <a:off x="0" y="0"/>
              <a:ext cx="998765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</a:t>
              </a:r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7341" y="114300"/>
              <a:ext cx="9059876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parallel programming is hard</a:t>
              </a:r>
            </a:p>
          </p:txBody>
        </p:sp>
      </p:grpSp>
      <p:sp>
        <p:nvSpPr>
          <p:cNvPr id="554" name="Shape 554"/>
          <p:cNvSpPr/>
          <p:nvPr/>
        </p:nvSpPr>
        <p:spPr>
          <a:xfrm>
            <a:off x="212633" y="4264125"/>
            <a:ext cx="12962134" cy="3180313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  <p:sp>
        <p:nvSpPr>
          <p:cNvPr id="555" name="Shape 555"/>
          <p:cNvSpPr/>
          <p:nvPr/>
        </p:nvSpPr>
        <p:spPr>
          <a:xfrm>
            <a:off x="212634" y="682861"/>
            <a:ext cx="12962133" cy="1725261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/>
        </p:nvSpPr>
        <p:spPr>
          <a:xfrm>
            <a:off x="454151" y="170493"/>
            <a:ext cx="1235049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we have to write a parallel program.</a:t>
            </a:r>
          </a:p>
        </p:txBody>
      </p:sp>
      <p:sp>
        <p:nvSpPr>
          <p:cNvPr id="558" name="Shape 558"/>
          <p:cNvSpPr/>
          <p:nvPr/>
        </p:nvSpPr>
        <p:spPr>
          <a:xfrm>
            <a:off x="1329800" y="2091866"/>
            <a:ext cx="2406254" cy="1270001"/>
          </a:xfrm>
          <a:prstGeom prst="rect">
            <a:avLst/>
          </a:prstGeom>
          <a:solidFill>
            <a:srgbClr val="4B90B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559" name="Shape 559"/>
          <p:cNvSpPr/>
          <p:nvPr/>
        </p:nvSpPr>
        <p:spPr>
          <a:xfrm>
            <a:off x="4405205" y="2091866"/>
            <a:ext cx="1752601" cy="1270001"/>
          </a:xfrm>
          <a:prstGeom prst="rect">
            <a:avLst/>
          </a:prstGeom>
          <a:solidFill>
            <a:srgbClr val="50AD6C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560" name="Shape 560"/>
          <p:cNvSpPr/>
          <p:nvPr/>
        </p:nvSpPr>
        <p:spPr>
          <a:xfrm flipV="1">
            <a:off x="6840836" y="1817070"/>
            <a:ext cx="1" cy="181959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564" name="Group 564"/>
          <p:cNvGrpSpPr/>
          <p:nvPr/>
        </p:nvGrpSpPr>
        <p:grpSpPr>
          <a:xfrm>
            <a:off x="1041203" y="1141979"/>
            <a:ext cx="5435993" cy="660401"/>
            <a:chOff x="0" y="0"/>
            <a:chExt cx="5435992" cy="660400"/>
          </a:xfrm>
        </p:grpSpPr>
        <p:sp>
          <p:nvSpPr>
            <p:cNvPr id="561" name="Shape 561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562" name="Shape 562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563" name="Shape 563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567" name="Group 567"/>
          <p:cNvGrpSpPr/>
          <p:nvPr/>
        </p:nvGrpSpPr>
        <p:grpSpPr>
          <a:xfrm>
            <a:off x="628897" y="1817070"/>
            <a:ext cx="663552" cy="1819592"/>
            <a:chOff x="0" y="0"/>
            <a:chExt cx="663551" cy="1819590"/>
          </a:xfrm>
        </p:grpSpPr>
        <p:sp>
          <p:nvSpPr>
            <p:cNvPr id="565" name="Shape 565"/>
            <p:cNvSpPr/>
            <p:nvPr/>
          </p:nvSpPr>
          <p:spPr>
            <a:xfrm flipV="1">
              <a:off x="-1" y="-1"/>
              <a:ext cx="2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566" name="Shape 566"/>
            <p:cNvSpPr/>
            <p:nvPr/>
          </p:nvSpPr>
          <p:spPr>
            <a:xfrm>
              <a:off x="31001" y="912541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568" name="Shape 568"/>
          <p:cNvSpPr/>
          <p:nvPr/>
        </p:nvSpPr>
        <p:spPr>
          <a:xfrm>
            <a:off x="3740842" y="2729612"/>
            <a:ext cx="63009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69" name="Shape 569"/>
          <p:cNvSpPr/>
          <p:nvPr/>
        </p:nvSpPr>
        <p:spPr>
          <a:xfrm>
            <a:off x="6174651" y="2729612"/>
            <a:ext cx="63009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570" name="monito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6743" y="5362111"/>
            <a:ext cx="5657798" cy="4407864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/>
          <p:nvPr/>
        </p:nvSpPr>
        <p:spPr>
          <a:xfrm>
            <a:off x="7594222" y="5594976"/>
            <a:ext cx="121158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A()</a:t>
            </a:r>
          </a:p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B()</a:t>
            </a:r>
          </a:p>
        </p:txBody>
      </p:sp>
      <p:pic>
        <p:nvPicPr>
          <p:cNvPr id="572" name="desk.pdf"/>
          <p:cNvPicPr>
            <a:picLocks noChangeAspect="1"/>
          </p:cNvPicPr>
          <p:nvPr/>
        </p:nvPicPr>
        <p:blipFill>
          <a:blip r:embed="rId3">
            <a:extLst/>
          </a:blip>
          <a:srcRect l="8624" t="0" r="41871" b="65681"/>
          <a:stretch>
            <a:fillRect/>
          </a:stretch>
        </p:blipFill>
        <p:spPr>
          <a:xfrm>
            <a:off x="2831469" y="6871430"/>
            <a:ext cx="10413470" cy="3161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499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99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9"/>
                            </p:stCondLst>
                            <p:childTnLst>
                              <p:par>
                                <p:cTn id="31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499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9"/>
                            </p:stCondLst>
                            <p:childTnLst>
                              <p:par>
                                <p:cTn id="40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8" grpId="6"/>
      <p:bldP build="whole" bldLvl="1" animBg="1" rev="0" advAuto="0" spid="559" grpId="5"/>
      <p:bldP build="whole" bldLvl="1" animBg="1" rev="0" advAuto="0" spid="569" grpId="8"/>
      <p:bldP build="whole" bldLvl="1" animBg="1" rev="0" advAuto="0" spid="564" grpId="1"/>
      <p:bldP build="p" bldLvl="5" animBg="1" rev="0" advAuto="0" spid="571" grpId="3"/>
      <p:bldP build="whole" bldLvl="1" animBg="1" rev="0" advAuto="0" spid="560" grpId="7"/>
      <p:bldP build="whole" bldLvl="1" animBg="1" rev="0" advAuto="0" spid="567" grpId="2"/>
      <p:bldP build="whole" bldLvl="1" animBg="1" rev="0" advAuto="0" spid="558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454151" y="170493"/>
            <a:ext cx="1235049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we have to write a parallel program.</a:t>
            </a:r>
          </a:p>
        </p:txBody>
      </p:sp>
      <p:pic>
        <p:nvPicPr>
          <p:cNvPr id="575" name="monito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6743" y="5362111"/>
            <a:ext cx="5657798" cy="4407864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/>
          <p:nvPr/>
        </p:nvSpPr>
        <p:spPr>
          <a:xfrm>
            <a:off x="7594222" y="5594976"/>
            <a:ext cx="395478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t = thread(B)</a:t>
            </a:r>
          </a:p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A()</a:t>
            </a:r>
          </a:p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t.join()</a:t>
            </a:r>
          </a:p>
        </p:txBody>
      </p:sp>
      <p:pic>
        <p:nvPicPr>
          <p:cNvPr id="577" name="desk.pdf"/>
          <p:cNvPicPr>
            <a:picLocks noChangeAspect="1"/>
          </p:cNvPicPr>
          <p:nvPr/>
        </p:nvPicPr>
        <p:blipFill>
          <a:blip r:embed="rId3">
            <a:extLst/>
          </a:blip>
          <a:srcRect l="8624" t="0" r="41871" b="65681"/>
          <a:stretch>
            <a:fillRect/>
          </a:stretch>
        </p:blipFill>
        <p:spPr>
          <a:xfrm>
            <a:off x="2831469" y="6871430"/>
            <a:ext cx="10413470" cy="3161218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Shape 578"/>
          <p:cNvSpPr/>
          <p:nvPr/>
        </p:nvSpPr>
        <p:spPr>
          <a:xfrm>
            <a:off x="1771346" y="5057722"/>
            <a:ext cx="2406254" cy="1270001"/>
          </a:xfrm>
          <a:prstGeom prst="rect">
            <a:avLst/>
          </a:prstGeom>
          <a:solidFill>
            <a:srgbClr val="4B90B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A</a:t>
            </a:r>
          </a:p>
        </p:txBody>
      </p:sp>
      <p:grpSp>
        <p:nvGrpSpPr>
          <p:cNvPr id="582" name="Group 582"/>
          <p:cNvGrpSpPr/>
          <p:nvPr/>
        </p:nvGrpSpPr>
        <p:grpSpPr>
          <a:xfrm>
            <a:off x="1041203" y="1141979"/>
            <a:ext cx="5435993" cy="660401"/>
            <a:chOff x="0" y="0"/>
            <a:chExt cx="5435992" cy="660400"/>
          </a:xfrm>
        </p:grpSpPr>
        <p:sp>
          <p:nvSpPr>
            <p:cNvPr id="579" name="Shape 579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580" name="Shape 580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581" name="Shape 581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583" name="Shape 583"/>
          <p:cNvSpPr/>
          <p:nvPr/>
        </p:nvSpPr>
        <p:spPr>
          <a:xfrm>
            <a:off x="1329800" y="2091866"/>
            <a:ext cx="2406254" cy="1270001"/>
          </a:xfrm>
          <a:prstGeom prst="rect">
            <a:avLst/>
          </a:prstGeom>
          <a:solidFill>
            <a:srgbClr val="4B90B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584" name="Shape 584"/>
          <p:cNvSpPr/>
          <p:nvPr/>
        </p:nvSpPr>
        <p:spPr>
          <a:xfrm>
            <a:off x="4405205" y="2091866"/>
            <a:ext cx="1752601" cy="1270001"/>
          </a:xfrm>
          <a:prstGeom prst="rect">
            <a:avLst/>
          </a:prstGeom>
          <a:solidFill>
            <a:srgbClr val="50AD6C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585" name="Shape 585"/>
          <p:cNvSpPr/>
          <p:nvPr/>
        </p:nvSpPr>
        <p:spPr>
          <a:xfrm flipV="1">
            <a:off x="6840836" y="1817070"/>
            <a:ext cx="1" cy="181959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588" name="Group 588"/>
          <p:cNvGrpSpPr/>
          <p:nvPr/>
        </p:nvGrpSpPr>
        <p:grpSpPr>
          <a:xfrm>
            <a:off x="628897" y="1817070"/>
            <a:ext cx="663552" cy="1819592"/>
            <a:chOff x="0" y="0"/>
            <a:chExt cx="663551" cy="1819590"/>
          </a:xfrm>
        </p:grpSpPr>
        <p:sp>
          <p:nvSpPr>
            <p:cNvPr id="586" name="Shape 586"/>
            <p:cNvSpPr/>
            <p:nvPr/>
          </p:nvSpPr>
          <p:spPr>
            <a:xfrm flipV="1">
              <a:off x="-1" y="-1"/>
              <a:ext cx="2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587" name="Shape 587"/>
            <p:cNvSpPr/>
            <p:nvPr/>
          </p:nvSpPr>
          <p:spPr>
            <a:xfrm>
              <a:off x="31001" y="912541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589" name="Shape 589"/>
          <p:cNvSpPr/>
          <p:nvPr/>
        </p:nvSpPr>
        <p:spPr>
          <a:xfrm>
            <a:off x="3740842" y="2729612"/>
            <a:ext cx="63009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590" name="Shape 590"/>
          <p:cNvSpPr/>
          <p:nvPr/>
        </p:nvSpPr>
        <p:spPr>
          <a:xfrm>
            <a:off x="6174651" y="2729612"/>
            <a:ext cx="63009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593" name="Group 593"/>
          <p:cNvGrpSpPr/>
          <p:nvPr/>
        </p:nvGrpSpPr>
        <p:grpSpPr>
          <a:xfrm>
            <a:off x="628897" y="4782927"/>
            <a:ext cx="1121577" cy="1819592"/>
            <a:chOff x="0" y="0"/>
            <a:chExt cx="1121576" cy="1819590"/>
          </a:xfrm>
        </p:grpSpPr>
        <p:sp>
          <p:nvSpPr>
            <p:cNvPr id="591" name="Shape 591"/>
            <p:cNvSpPr/>
            <p:nvPr/>
          </p:nvSpPr>
          <p:spPr>
            <a:xfrm flipV="1">
              <a:off x="-1" y="-1"/>
              <a:ext cx="2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592" name="Shape 592"/>
            <p:cNvSpPr/>
            <p:nvPr/>
          </p:nvSpPr>
          <p:spPr>
            <a:xfrm>
              <a:off x="28233" y="930803"/>
              <a:ext cx="1093344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597" name="Group 597"/>
          <p:cNvGrpSpPr/>
          <p:nvPr/>
        </p:nvGrpSpPr>
        <p:grpSpPr>
          <a:xfrm>
            <a:off x="870183" y="5499929"/>
            <a:ext cx="2665324" cy="2566436"/>
            <a:chOff x="0" y="0"/>
            <a:chExt cx="2665323" cy="2566435"/>
          </a:xfrm>
        </p:grpSpPr>
        <p:sp>
          <p:nvSpPr>
            <p:cNvPr id="594" name="Shape 594"/>
            <p:cNvSpPr/>
            <p:nvPr/>
          </p:nvSpPr>
          <p:spPr>
            <a:xfrm>
              <a:off x="912723" y="1296435"/>
              <a:ext cx="1752601" cy="1270001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6400">
                  <a:latin typeface="Lato Heavy"/>
                  <a:ea typeface="Lato Heavy"/>
                  <a:cs typeface="Lato Heavy"/>
                  <a:sym typeface="Lato Heavy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595" name="Shape 595"/>
            <p:cNvSpPr/>
            <p:nvPr/>
          </p:nvSpPr>
          <p:spPr>
            <a:xfrm>
              <a:off x="213724" y="424509"/>
              <a:ext cx="663775" cy="150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596" name="Shape 596"/>
            <p:cNvSpPr/>
            <p:nvPr/>
          </p:nvSpPr>
          <p:spPr>
            <a:xfrm>
              <a:off x="0" y="0"/>
              <a:ext cx="422110" cy="422110"/>
            </a:xfrm>
            <a:prstGeom prst="ellipse">
              <a:avLst/>
            </a:prstGeom>
            <a:solidFill>
              <a:srgbClr val="939393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01" name="Group 601"/>
          <p:cNvGrpSpPr/>
          <p:nvPr/>
        </p:nvGrpSpPr>
        <p:grpSpPr>
          <a:xfrm>
            <a:off x="3528724" y="5474529"/>
            <a:ext cx="1744685" cy="1921977"/>
            <a:chOff x="0" y="777509"/>
            <a:chExt cx="1744684" cy="1921976"/>
          </a:xfrm>
        </p:grpSpPr>
        <p:sp>
          <p:nvSpPr>
            <p:cNvPr id="598" name="Shape 598"/>
            <p:cNvSpPr/>
            <p:nvPr/>
          </p:nvSpPr>
          <p:spPr>
            <a:xfrm>
              <a:off x="0" y="1220852"/>
              <a:ext cx="1075417" cy="147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599" name="Shape 599"/>
            <p:cNvSpPr/>
            <p:nvPr/>
          </p:nvSpPr>
          <p:spPr>
            <a:xfrm>
              <a:off x="651342" y="991310"/>
              <a:ext cx="1093343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00" name="Shape 600"/>
            <p:cNvSpPr/>
            <p:nvPr/>
          </p:nvSpPr>
          <p:spPr>
            <a:xfrm>
              <a:off x="864394" y="777509"/>
              <a:ext cx="422111" cy="422111"/>
            </a:xfrm>
            <a:prstGeom prst="ellipse">
              <a:avLst/>
            </a:prstGeom>
            <a:solidFill>
              <a:srgbClr val="939393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602" name="Shape 602"/>
          <p:cNvSpPr/>
          <p:nvPr/>
        </p:nvSpPr>
        <p:spPr>
          <a:xfrm>
            <a:off x="7498467" y="3393961"/>
            <a:ext cx="497987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latin typeface="Lato Heavy"/>
                <a:ea typeface="Lato Heavy"/>
                <a:cs typeface="Lato Heavy"/>
                <a:sym typeface="Lato Heavy"/>
              </a:defRPr>
            </a:pPr>
            <a:r>
              <a:t>What does the parallel</a:t>
            </a:r>
            <a:br/>
            <a:r>
              <a:t>version look like?</a:t>
            </a:r>
          </a:p>
        </p:txBody>
      </p:sp>
      <p:sp>
        <p:nvSpPr>
          <p:cNvPr id="603" name="Shape 603"/>
          <p:cNvSpPr/>
          <p:nvPr/>
        </p:nvSpPr>
        <p:spPr>
          <a:xfrm flipV="1">
            <a:off x="5307539" y="4697020"/>
            <a:ext cx="1" cy="181959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499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499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499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1" grpId="5"/>
      <p:bldP build="whole" bldLvl="1" animBg="1" rev="0" advAuto="0" spid="603" grpId="6"/>
      <p:bldP build="p" bldLvl="5" animBg="1" rev="0" advAuto="0" spid="576" grpId="2"/>
      <p:bldP build="whole" bldLvl="1" animBg="1" rev="0" advAuto="0" spid="578" grpId="4"/>
      <p:bldP build="whole" bldLvl="1" animBg="1" rev="0" advAuto="0" spid="597" grpId="3"/>
      <p:bldP build="whole" bldLvl="1" animBg="1" rev="0" advAuto="0" spid="59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ivy_bridge_d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5179" y="5121643"/>
            <a:ext cx="6557434" cy="27536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0" name="Group 610"/>
          <p:cNvGrpSpPr/>
          <p:nvPr/>
        </p:nvGrpSpPr>
        <p:grpSpPr>
          <a:xfrm>
            <a:off x="7705907" y="5159743"/>
            <a:ext cx="3400547" cy="1511301"/>
            <a:chOff x="0" y="0"/>
            <a:chExt cx="3400546" cy="1511300"/>
          </a:xfrm>
        </p:grpSpPr>
        <p:sp>
          <p:nvSpPr>
            <p:cNvPr id="606" name="Shape 606"/>
            <p:cNvSpPr/>
            <p:nvPr/>
          </p:nvSpPr>
          <p:spPr>
            <a:xfrm>
              <a:off x="0" y="0"/>
              <a:ext cx="850058" cy="1511300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07" name="Shape 607"/>
            <p:cNvSpPr/>
            <p:nvPr/>
          </p:nvSpPr>
          <p:spPr>
            <a:xfrm>
              <a:off x="850600" y="0"/>
              <a:ext cx="850059" cy="1511300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08" name="Shape 608"/>
            <p:cNvSpPr/>
            <p:nvPr/>
          </p:nvSpPr>
          <p:spPr>
            <a:xfrm>
              <a:off x="1700545" y="0"/>
              <a:ext cx="850059" cy="1511300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09" name="Shape 609"/>
            <p:cNvSpPr/>
            <p:nvPr/>
          </p:nvSpPr>
          <p:spPr>
            <a:xfrm>
              <a:off x="2550488" y="0"/>
              <a:ext cx="850059" cy="1511300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611" name="Shape 611"/>
          <p:cNvSpPr/>
          <p:nvPr/>
        </p:nvSpPr>
        <p:spPr>
          <a:xfrm flipH="1">
            <a:off x="2550267" y="3363687"/>
            <a:ext cx="5421741" cy="1734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fill="norm" stroke="1" extrusionOk="0">
                <a:moveTo>
                  <a:pt x="21462" y="0"/>
                </a:moveTo>
                <a:cubicBezTo>
                  <a:pt x="21600" y="11317"/>
                  <a:pt x="682" y="4980"/>
                  <a:pt x="0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12" name="Shape 612"/>
          <p:cNvSpPr/>
          <p:nvPr/>
        </p:nvSpPr>
        <p:spPr>
          <a:xfrm flipH="1">
            <a:off x="5294265" y="3374395"/>
            <a:ext cx="2980610" cy="1732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0443" y="10796"/>
                  <a:pt x="2192" y="2783"/>
                  <a:pt x="0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13" name="Shape 613"/>
          <p:cNvSpPr/>
          <p:nvPr/>
        </p:nvSpPr>
        <p:spPr>
          <a:xfrm>
            <a:off x="8556507" y="5159743"/>
            <a:ext cx="850059" cy="1511301"/>
          </a:xfrm>
          <a:prstGeom prst="rect">
            <a:avLst/>
          </a:prstGeom>
          <a:solidFill>
            <a:srgbClr val="000000">
              <a:alpha val="66000"/>
            </a:srgbClr>
          </a:solidFill>
          <a:ln w="76200">
            <a:solidFill>
              <a:srgbClr val="000000">
                <a:alpha val="66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14" name="Shape 614"/>
          <p:cNvSpPr/>
          <p:nvPr/>
        </p:nvSpPr>
        <p:spPr>
          <a:xfrm>
            <a:off x="9406452" y="5159743"/>
            <a:ext cx="850059" cy="1511301"/>
          </a:xfrm>
          <a:prstGeom prst="rect">
            <a:avLst/>
          </a:prstGeom>
          <a:solidFill>
            <a:srgbClr val="000000">
              <a:alpha val="66000"/>
            </a:srgbClr>
          </a:solidFill>
          <a:ln w="76200">
            <a:solidFill>
              <a:srgbClr val="000000">
                <a:alpha val="66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15" name="Shape 615"/>
          <p:cNvSpPr/>
          <p:nvPr/>
        </p:nvSpPr>
        <p:spPr>
          <a:xfrm>
            <a:off x="10256395" y="5159743"/>
            <a:ext cx="850059" cy="1511301"/>
          </a:xfrm>
          <a:prstGeom prst="rect">
            <a:avLst/>
          </a:prstGeom>
          <a:solidFill>
            <a:srgbClr val="000000">
              <a:alpha val="66000"/>
            </a:srgbClr>
          </a:solidFill>
          <a:ln w="76200">
            <a:solidFill>
              <a:srgbClr val="000000">
                <a:alpha val="66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16" name="Shape 616"/>
          <p:cNvSpPr/>
          <p:nvPr/>
        </p:nvSpPr>
        <p:spPr>
          <a:xfrm flipH="1">
            <a:off x="2980701" y="4190655"/>
            <a:ext cx="5141241" cy="908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12829" fill="norm" stroke="1" extrusionOk="0">
                <a:moveTo>
                  <a:pt x="21448" y="12145"/>
                </a:moveTo>
                <a:cubicBezTo>
                  <a:pt x="21153" y="1061"/>
                  <a:pt x="-152" y="-8771"/>
                  <a:pt x="1" y="12829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17" name="Shape 617"/>
          <p:cNvSpPr/>
          <p:nvPr/>
        </p:nvSpPr>
        <p:spPr>
          <a:xfrm flipH="1">
            <a:off x="2635443" y="6683354"/>
            <a:ext cx="6291244" cy="1814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17484" fill="norm" stroke="1" extrusionOk="0">
                <a:moveTo>
                  <a:pt x="21514" y="13490"/>
                </a:moveTo>
                <a:cubicBezTo>
                  <a:pt x="21468" y="21600"/>
                  <a:pt x="-86" y="17485"/>
                  <a:pt x="0" y="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626" name="Group 626"/>
          <p:cNvGrpSpPr/>
          <p:nvPr/>
        </p:nvGrpSpPr>
        <p:grpSpPr>
          <a:xfrm>
            <a:off x="628897" y="1817070"/>
            <a:ext cx="6211940" cy="1819592"/>
            <a:chOff x="0" y="0"/>
            <a:chExt cx="6211938" cy="1819590"/>
          </a:xfrm>
        </p:grpSpPr>
        <p:sp>
          <p:nvSpPr>
            <p:cNvPr id="618" name="Shape 618"/>
            <p:cNvSpPr/>
            <p:nvPr/>
          </p:nvSpPr>
          <p:spPr>
            <a:xfrm>
              <a:off x="700902" y="274795"/>
              <a:ext cx="2406254" cy="1270001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6400">
                  <a:latin typeface="Lato Heavy"/>
                  <a:ea typeface="Lato Heavy"/>
                  <a:cs typeface="Lato Heavy"/>
                  <a:sym typeface="Lato Heavy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619" name="Shape 619"/>
            <p:cNvSpPr/>
            <p:nvPr/>
          </p:nvSpPr>
          <p:spPr>
            <a:xfrm>
              <a:off x="3776307" y="274795"/>
              <a:ext cx="1752601" cy="1270001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6400">
                  <a:latin typeface="Lato Heavy"/>
                  <a:ea typeface="Lato Heavy"/>
                  <a:cs typeface="Lato Heavy"/>
                  <a:sym typeface="Lato Heavy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620" name="Shape 620"/>
            <p:cNvSpPr/>
            <p:nvPr/>
          </p:nvSpPr>
          <p:spPr>
            <a:xfrm flipV="1">
              <a:off x="6211938" y="0"/>
              <a:ext cx="1" cy="181959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grpSp>
          <p:nvGrpSpPr>
            <p:cNvPr id="623" name="Group 623"/>
            <p:cNvGrpSpPr/>
            <p:nvPr/>
          </p:nvGrpSpPr>
          <p:grpSpPr>
            <a:xfrm>
              <a:off x="0" y="-1"/>
              <a:ext cx="663552" cy="1819592"/>
              <a:chOff x="0" y="0"/>
              <a:chExt cx="663551" cy="1819590"/>
            </a:xfrm>
          </p:grpSpPr>
          <p:sp>
            <p:nvSpPr>
              <p:cNvPr id="621" name="Shape 621"/>
              <p:cNvSpPr/>
              <p:nvPr/>
            </p:nvSpPr>
            <p:spPr>
              <a:xfrm flipV="1">
                <a:off x="-1" y="-1"/>
                <a:ext cx="2" cy="1819592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  <p:sp>
            <p:nvSpPr>
              <p:cNvPr id="622" name="Shape 622"/>
              <p:cNvSpPr/>
              <p:nvPr/>
            </p:nvSpPr>
            <p:spPr>
              <a:xfrm>
                <a:off x="31001" y="912541"/>
                <a:ext cx="632551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</p:grpSp>
        <p:sp>
          <p:nvSpPr>
            <p:cNvPr id="624" name="Shape 624"/>
            <p:cNvSpPr/>
            <p:nvPr/>
          </p:nvSpPr>
          <p:spPr>
            <a:xfrm>
              <a:off x="3111944" y="912541"/>
              <a:ext cx="630099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25" name="Shape 625"/>
            <p:cNvSpPr/>
            <p:nvPr/>
          </p:nvSpPr>
          <p:spPr>
            <a:xfrm>
              <a:off x="5545753" y="912541"/>
              <a:ext cx="630099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627" name="Shape 627"/>
          <p:cNvSpPr/>
          <p:nvPr/>
        </p:nvSpPr>
        <p:spPr>
          <a:xfrm>
            <a:off x="454151" y="170493"/>
            <a:ext cx="1235049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we have to write a parallel program.</a:t>
            </a:r>
          </a:p>
        </p:txBody>
      </p:sp>
      <p:grpSp>
        <p:nvGrpSpPr>
          <p:cNvPr id="631" name="Group 631"/>
          <p:cNvGrpSpPr/>
          <p:nvPr/>
        </p:nvGrpSpPr>
        <p:grpSpPr>
          <a:xfrm>
            <a:off x="1041203" y="1141979"/>
            <a:ext cx="5435993" cy="660401"/>
            <a:chOff x="0" y="0"/>
            <a:chExt cx="5435992" cy="660400"/>
          </a:xfrm>
        </p:grpSpPr>
        <p:sp>
          <p:nvSpPr>
            <p:cNvPr id="628" name="Shape 628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629" name="Shape 629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30" name="Shape 630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632" name="Shape 632"/>
          <p:cNvSpPr/>
          <p:nvPr/>
        </p:nvSpPr>
        <p:spPr>
          <a:xfrm>
            <a:off x="1771346" y="5057722"/>
            <a:ext cx="2406254" cy="1270001"/>
          </a:xfrm>
          <a:prstGeom prst="rect">
            <a:avLst/>
          </a:prstGeom>
          <a:solidFill>
            <a:srgbClr val="4B90B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A</a:t>
            </a:r>
          </a:p>
        </p:txBody>
      </p:sp>
      <p:grpSp>
        <p:nvGrpSpPr>
          <p:cNvPr id="635" name="Group 635"/>
          <p:cNvGrpSpPr/>
          <p:nvPr/>
        </p:nvGrpSpPr>
        <p:grpSpPr>
          <a:xfrm>
            <a:off x="628897" y="4782927"/>
            <a:ext cx="1121577" cy="1819592"/>
            <a:chOff x="0" y="0"/>
            <a:chExt cx="1121576" cy="1819590"/>
          </a:xfrm>
        </p:grpSpPr>
        <p:sp>
          <p:nvSpPr>
            <p:cNvPr id="633" name="Shape 633"/>
            <p:cNvSpPr/>
            <p:nvPr/>
          </p:nvSpPr>
          <p:spPr>
            <a:xfrm flipV="1">
              <a:off x="-1" y="-1"/>
              <a:ext cx="2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34" name="Shape 634"/>
            <p:cNvSpPr/>
            <p:nvPr/>
          </p:nvSpPr>
          <p:spPr>
            <a:xfrm>
              <a:off x="28233" y="930803"/>
              <a:ext cx="1093344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39" name="Group 639"/>
          <p:cNvGrpSpPr/>
          <p:nvPr/>
        </p:nvGrpSpPr>
        <p:grpSpPr>
          <a:xfrm>
            <a:off x="870183" y="5499929"/>
            <a:ext cx="2665324" cy="2566436"/>
            <a:chOff x="0" y="0"/>
            <a:chExt cx="2665323" cy="2566435"/>
          </a:xfrm>
        </p:grpSpPr>
        <p:sp>
          <p:nvSpPr>
            <p:cNvPr id="636" name="Shape 636"/>
            <p:cNvSpPr/>
            <p:nvPr/>
          </p:nvSpPr>
          <p:spPr>
            <a:xfrm>
              <a:off x="912723" y="1296435"/>
              <a:ext cx="1752601" cy="1270001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6400">
                  <a:latin typeface="Lato Heavy"/>
                  <a:ea typeface="Lato Heavy"/>
                  <a:cs typeface="Lato Heavy"/>
                  <a:sym typeface="Lato Heavy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213724" y="424509"/>
              <a:ext cx="663775" cy="150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38" name="Shape 638"/>
            <p:cNvSpPr/>
            <p:nvPr/>
          </p:nvSpPr>
          <p:spPr>
            <a:xfrm>
              <a:off x="0" y="0"/>
              <a:ext cx="422110" cy="422110"/>
            </a:xfrm>
            <a:prstGeom prst="ellipse">
              <a:avLst/>
            </a:prstGeom>
            <a:solidFill>
              <a:srgbClr val="939393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43" name="Group 643"/>
          <p:cNvGrpSpPr/>
          <p:nvPr/>
        </p:nvGrpSpPr>
        <p:grpSpPr>
          <a:xfrm>
            <a:off x="3528724" y="5474529"/>
            <a:ext cx="1744685" cy="1921977"/>
            <a:chOff x="0" y="777509"/>
            <a:chExt cx="1744684" cy="1921976"/>
          </a:xfrm>
        </p:grpSpPr>
        <p:sp>
          <p:nvSpPr>
            <p:cNvPr id="640" name="Shape 640"/>
            <p:cNvSpPr/>
            <p:nvPr/>
          </p:nvSpPr>
          <p:spPr>
            <a:xfrm>
              <a:off x="0" y="1220852"/>
              <a:ext cx="1075417" cy="147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41" name="Shape 641"/>
            <p:cNvSpPr/>
            <p:nvPr/>
          </p:nvSpPr>
          <p:spPr>
            <a:xfrm>
              <a:off x="651342" y="991310"/>
              <a:ext cx="1093343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42" name="Shape 642"/>
            <p:cNvSpPr/>
            <p:nvPr/>
          </p:nvSpPr>
          <p:spPr>
            <a:xfrm>
              <a:off x="864394" y="777509"/>
              <a:ext cx="422111" cy="422111"/>
            </a:xfrm>
            <a:prstGeom prst="ellipse">
              <a:avLst/>
            </a:prstGeom>
            <a:solidFill>
              <a:srgbClr val="939393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644" name="Shape 644"/>
          <p:cNvSpPr/>
          <p:nvPr/>
        </p:nvSpPr>
        <p:spPr>
          <a:xfrm flipV="1">
            <a:off x="5307539" y="4697020"/>
            <a:ext cx="1" cy="181959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97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499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6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499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499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9"/>
                            </p:stCondLst>
                            <p:childTnLst>
                              <p:par>
                                <p:cTn id="36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499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98"/>
                            </p:stCondLst>
                            <p:childTnLst>
                              <p:par>
                                <p:cTn id="40" presetClass="exit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1" dur="499" fill="hold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7" grpId="9"/>
      <p:bldP build="whole" bldLvl="1" animBg="1" rev="0" advAuto="0" spid="616" grpId="8"/>
      <p:bldP build="whole" bldLvl="1" animBg="1" rev="0" advAuto="0" spid="614" grpId="4"/>
      <p:bldP build="whole" bldLvl="1" animBg="1" rev="0" advAuto="0" spid="612" grpId="2"/>
      <p:bldP build="whole" bldLvl="1" animBg="1" rev="0" advAuto="0" spid="611" grpId="1"/>
      <p:bldP build="whole" bldLvl="1" animBg="1" rev="0" advAuto="0" spid="613" grpId="10"/>
      <p:bldP build="whole" bldLvl="1" animBg="1" rev="0" advAuto="0" spid="611" grpId="6"/>
      <p:bldP build="whole" bldLvl="1" animBg="1" rev="0" advAuto="0" spid="613" grpId="3"/>
      <p:bldP build="whole" bldLvl="1" animBg="1" rev="0" advAuto="0" spid="612" grpId="7"/>
      <p:bldP build="whole" bldLvl="1" animBg="1" rev="0" advAuto="0" spid="615" grpId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roup 649"/>
          <p:cNvGrpSpPr/>
          <p:nvPr/>
        </p:nvGrpSpPr>
        <p:grpSpPr>
          <a:xfrm>
            <a:off x="3784403" y="197565"/>
            <a:ext cx="5435993" cy="660401"/>
            <a:chOff x="0" y="0"/>
            <a:chExt cx="5435992" cy="660400"/>
          </a:xfrm>
        </p:grpSpPr>
        <p:sp>
          <p:nvSpPr>
            <p:cNvPr id="646" name="Shape 646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647" name="Shape 647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48" name="Shape 648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650" name="Shape 650"/>
          <p:cNvSpPr/>
          <p:nvPr/>
        </p:nvSpPr>
        <p:spPr>
          <a:xfrm flipV="1">
            <a:off x="318845" y="836333"/>
            <a:ext cx="1" cy="181959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653" name="Group 653"/>
          <p:cNvGrpSpPr/>
          <p:nvPr/>
        </p:nvGrpSpPr>
        <p:grpSpPr>
          <a:xfrm>
            <a:off x="349846" y="1111128"/>
            <a:ext cx="2422503" cy="1270001"/>
            <a:chOff x="0" y="0"/>
            <a:chExt cx="2422501" cy="1270000"/>
          </a:xfrm>
        </p:grpSpPr>
        <p:sp>
          <p:nvSpPr>
            <p:cNvPr id="651" name="Shape 651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652" name="Shape 652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56" name="Group 656"/>
          <p:cNvGrpSpPr/>
          <p:nvPr/>
        </p:nvGrpSpPr>
        <p:grpSpPr>
          <a:xfrm>
            <a:off x="2758803" y="1111128"/>
            <a:ext cx="1825144" cy="1270001"/>
            <a:chOff x="0" y="0"/>
            <a:chExt cx="1825142" cy="1270000"/>
          </a:xfrm>
        </p:grpSpPr>
        <p:sp>
          <p:nvSpPr>
            <p:cNvPr id="654" name="Shape 654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655" name="Shape 655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59" name="Group 659"/>
          <p:cNvGrpSpPr/>
          <p:nvPr/>
        </p:nvGrpSpPr>
        <p:grpSpPr>
          <a:xfrm>
            <a:off x="11988018" y="836333"/>
            <a:ext cx="666187" cy="1819591"/>
            <a:chOff x="0" y="0"/>
            <a:chExt cx="666185" cy="1819590"/>
          </a:xfrm>
        </p:grpSpPr>
        <p:sp>
          <p:nvSpPr>
            <p:cNvPr id="657" name="Shape 657"/>
            <p:cNvSpPr/>
            <p:nvPr/>
          </p:nvSpPr>
          <p:spPr>
            <a:xfrm flipV="1">
              <a:off x="666185" y="-1"/>
              <a:ext cx="1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58" name="Shape 658"/>
            <p:cNvSpPr/>
            <p:nvPr/>
          </p:nvSpPr>
          <p:spPr>
            <a:xfrm>
              <a:off x="0" y="912541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pic>
        <p:nvPicPr>
          <p:cNvPr id="660" name="monito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6743" y="5362111"/>
            <a:ext cx="5657798" cy="4407864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Shape 661"/>
          <p:cNvSpPr/>
          <p:nvPr/>
        </p:nvSpPr>
        <p:spPr>
          <a:xfrm>
            <a:off x="7594222" y="5594976"/>
            <a:ext cx="5326381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c = compress(img)</a:t>
            </a:r>
          </a:p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save(c)</a:t>
            </a:r>
          </a:p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f = features(img)</a:t>
            </a:r>
          </a:p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m = findMatches(f)</a:t>
            </a:r>
          </a:p>
          <a:p>
            <a:pPr algn="l">
              <a:defRPr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return m</a:t>
            </a:r>
          </a:p>
        </p:txBody>
      </p:sp>
      <p:pic>
        <p:nvPicPr>
          <p:cNvPr id="662" name="desk.pdf"/>
          <p:cNvPicPr>
            <a:picLocks noChangeAspect="1"/>
          </p:cNvPicPr>
          <p:nvPr/>
        </p:nvPicPr>
        <p:blipFill>
          <a:blip r:embed="rId3">
            <a:extLst/>
          </a:blip>
          <a:srcRect l="8624" t="0" r="41871" b="65681"/>
          <a:stretch>
            <a:fillRect/>
          </a:stretch>
        </p:blipFill>
        <p:spPr>
          <a:xfrm>
            <a:off x="2831469" y="6871430"/>
            <a:ext cx="10413470" cy="31612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5" name="Group 665"/>
          <p:cNvGrpSpPr/>
          <p:nvPr/>
        </p:nvGrpSpPr>
        <p:grpSpPr>
          <a:xfrm>
            <a:off x="4611175" y="1111128"/>
            <a:ext cx="2419373" cy="1270001"/>
            <a:chOff x="0" y="0"/>
            <a:chExt cx="2419372" cy="1270000"/>
          </a:xfrm>
        </p:grpSpPr>
        <p:sp>
          <p:nvSpPr>
            <p:cNvPr id="663" name="Shape 663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664" name="Shape 664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68" name="Group 668"/>
          <p:cNvGrpSpPr/>
          <p:nvPr/>
        </p:nvGrpSpPr>
        <p:grpSpPr>
          <a:xfrm>
            <a:off x="7055911" y="1111128"/>
            <a:ext cx="3101410" cy="1270001"/>
            <a:chOff x="0" y="0"/>
            <a:chExt cx="3101409" cy="1270000"/>
          </a:xfrm>
        </p:grpSpPr>
        <p:sp>
          <p:nvSpPr>
            <p:cNvPr id="666" name="Shape 666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667" name="Shape 667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71" name="Group 671"/>
          <p:cNvGrpSpPr/>
          <p:nvPr/>
        </p:nvGrpSpPr>
        <p:grpSpPr>
          <a:xfrm>
            <a:off x="10132573" y="1111128"/>
            <a:ext cx="1840989" cy="1270001"/>
            <a:chOff x="0" y="0"/>
            <a:chExt cx="1840988" cy="1270000"/>
          </a:xfrm>
        </p:grpSpPr>
        <p:sp>
          <p:nvSpPr>
            <p:cNvPr id="669" name="Shape 669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670" name="Shape 670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6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499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9"/>
                            </p:stCondLst>
                            <p:childTnLst>
                              <p:par>
                                <p:cTn id="1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499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98"/>
                            </p:stCondLst>
                            <p:childTnLst>
                              <p:par>
                                <p:cTn id="1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499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499"/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9"/>
                            </p:stCondLst>
                            <p:childTnLst>
                              <p:par>
                                <p:cTn id="25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99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499"/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9"/>
                            </p:stCondLst>
                            <p:childTnLst>
                              <p:par>
                                <p:cTn id="3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499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499"/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9"/>
                            </p:stCondLst>
                            <p:childTnLst>
                              <p:par>
                                <p:cTn id="43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499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499"/>
                                        <p:tgtEl>
                                          <p:spTgt spid="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9"/>
                            </p:stCondLst>
                            <p:childTnLst>
                              <p:par>
                                <p:cTn id="5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499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499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8"/>
      <p:bldP build="whole" bldLvl="1" animBg="1" rev="0" advAuto="0" spid="653" grpId="2"/>
      <p:bldP build="whole" bldLvl="1" animBg="1" rev="0" advAuto="0" spid="665" grpId="5"/>
      <p:bldP build="whole" bldLvl="1" animBg="1" rev="0" advAuto="0" spid="650" grpId="3"/>
      <p:bldP build="whole" bldLvl="1" animBg="1" rev="0" advAuto="0" spid="668" grpId="6"/>
      <p:bldP build="whole" bldLvl="1" animBg="1" rev="0" advAuto="0" spid="656" grpId="4"/>
      <p:bldP build="p" bldLvl="5" animBg="1" rev="0" advAuto="0" spid="661" grpId="1"/>
      <p:bldP build="whole" bldLvl="1" animBg="1" rev="0" advAuto="0" spid="671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134223" y="7206950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142" name="blueshirt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28034" y="3402368"/>
            <a:ext cx="2548811" cy="52042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Group 145"/>
          <p:cNvGrpSpPr/>
          <p:nvPr/>
        </p:nvGrpSpPr>
        <p:grpSpPr>
          <a:xfrm>
            <a:off x="431134" y="2915792"/>
            <a:ext cx="4879055" cy="2379959"/>
            <a:chOff x="-90106" y="0"/>
            <a:chExt cx="4879053" cy="2379958"/>
          </a:xfrm>
        </p:grpSpPr>
        <p:sp>
          <p:nvSpPr>
            <p:cNvPr id="143" name="Shape 143"/>
            <p:cNvSpPr/>
            <p:nvPr/>
          </p:nvSpPr>
          <p:spPr>
            <a:xfrm>
              <a:off x="-90107" y="-1"/>
              <a:ext cx="3947923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>
                  <a:latin typeface="Lato Semibold"/>
                  <a:ea typeface="Lato Semibold"/>
                  <a:cs typeface="Lato Semibold"/>
                  <a:sym typeface="Lato Semibold"/>
                </a:defRPr>
              </a:lvl1pPr>
            </a:lstStyle>
            <a:p>
              <a:pPr/>
              <a:r>
                <a:t>This is Bob.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855121" y="1016000"/>
              <a:ext cx="2933827" cy="136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8" fill="norm" stroke="1" extrusionOk="0">
                  <a:moveTo>
                    <a:pt x="0" y="0"/>
                  </a:moveTo>
                  <a:cubicBezTo>
                    <a:pt x="449" y="15532"/>
                    <a:pt x="7649" y="21600"/>
                    <a:pt x="21600" y="18203"/>
                  </a:cubicBez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pic>
        <p:nvPicPr>
          <p:cNvPr id="146" name="lightbulb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1770" y="1917325"/>
            <a:ext cx="961260" cy="13042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roup 149"/>
          <p:cNvGrpSpPr/>
          <p:nvPr/>
        </p:nvGrpSpPr>
        <p:grpSpPr>
          <a:xfrm>
            <a:off x="7115295" y="2344262"/>
            <a:ext cx="5377705" cy="2669847"/>
            <a:chOff x="0" y="0"/>
            <a:chExt cx="5377703" cy="2669845"/>
          </a:xfrm>
        </p:grpSpPr>
        <p:sp>
          <p:nvSpPr>
            <p:cNvPr id="147" name="Shape 147"/>
            <p:cNvSpPr/>
            <p:nvPr/>
          </p:nvSpPr>
          <p:spPr>
            <a:xfrm>
              <a:off x="1055944" y="1120445"/>
              <a:ext cx="4321760" cy="154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t>Bob has an idea</a:t>
              </a:r>
              <a:br/>
              <a:r>
                <a:t>for a startup.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0" y="-1"/>
              <a:ext cx="3087862" cy="114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85" fill="norm" stroke="1" extrusionOk="0">
                  <a:moveTo>
                    <a:pt x="21600" y="19585"/>
                  </a:moveTo>
                  <a:cubicBezTo>
                    <a:pt x="20421" y="4328"/>
                    <a:pt x="13221" y="-2015"/>
                    <a:pt x="0" y="556"/>
                  </a:cubicBez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13803262" y="2098628"/>
            <a:ext cx="3026029" cy="5556344"/>
            <a:chOff x="0" y="0"/>
            <a:chExt cx="3026027" cy="5556342"/>
          </a:xfrm>
        </p:grpSpPr>
        <p:sp>
          <p:nvSpPr>
            <p:cNvPr id="150" name="Shape 150"/>
            <p:cNvSpPr/>
            <p:nvPr/>
          </p:nvSpPr>
          <p:spPr>
            <a:xfrm>
              <a:off x="149708" y="3875374"/>
              <a:ext cx="2721982" cy="1154166"/>
            </a:xfrm>
            <a:prstGeom prst="rect">
              <a:avLst/>
            </a:prstGeom>
            <a:solidFill>
              <a:srgbClr val="56C2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500">
                  <a:solidFill>
                    <a:srgbClr val="FFFFFF"/>
                  </a:solidFill>
                  <a:latin typeface="Lato Heavy"/>
                  <a:ea typeface="Lato Heavy"/>
                  <a:cs typeface="Lato Heavy"/>
                  <a:sym typeface="Lato Heavy"/>
                </a:defRPr>
              </a:pPr>
            </a:p>
          </p:txBody>
        </p:sp>
        <p:pic>
          <p:nvPicPr>
            <p:cNvPr id="151" name="phon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3026028" cy="5556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3"/>
      <p:bldP build="whole" bldLvl="1" animBg="1" rev="0" advAuto="0" spid="145" grpId="1"/>
      <p:bldP build="whole" bldLvl="1" animBg="1" rev="0" advAuto="0" spid="14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roup 676"/>
          <p:cNvGrpSpPr/>
          <p:nvPr/>
        </p:nvGrpSpPr>
        <p:grpSpPr>
          <a:xfrm>
            <a:off x="3784403" y="197565"/>
            <a:ext cx="5435993" cy="660401"/>
            <a:chOff x="0" y="0"/>
            <a:chExt cx="5435992" cy="660400"/>
          </a:xfrm>
        </p:grpSpPr>
        <p:sp>
          <p:nvSpPr>
            <p:cNvPr id="673" name="Shape 673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674" name="Shape 674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675" name="Shape 675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677" name="Shape 677"/>
          <p:cNvSpPr/>
          <p:nvPr/>
        </p:nvSpPr>
        <p:spPr>
          <a:xfrm flipV="1">
            <a:off x="318845" y="836332"/>
            <a:ext cx="1" cy="181959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680" name="Group 680"/>
          <p:cNvGrpSpPr/>
          <p:nvPr/>
        </p:nvGrpSpPr>
        <p:grpSpPr>
          <a:xfrm>
            <a:off x="856802" y="1111128"/>
            <a:ext cx="2422502" cy="1270001"/>
            <a:chOff x="0" y="0"/>
            <a:chExt cx="2422501" cy="1270000"/>
          </a:xfrm>
        </p:grpSpPr>
        <p:sp>
          <p:nvSpPr>
            <p:cNvPr id="678" name="Shape 678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679" name="Shape 679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83" name="Group 683"/>
          <p:cNvGrpSpPr/>
          <p:nvPr/>
        </p:nvGrpSpPr>
        <p:grpSpPr>
          <a:xfrm>
            <a:off x="817600" y="2800176"/>
            <a:ext cx="1825144" cy="1270001"/>
            <a:chOff x="0" y="0"/>
            <a:chExt cx="1825142" cy="1270000"/>
          </a:xfrm>
        </p:grpSpPr>
        <p:sp>
          <p:nvSpPr>
            <p:cNvPr id="681" name="Shape 681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682" name="Shape 682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86" name="Group 686"/>
          <p:cNvGrpSpPr/>
          <p:nvPr/>
        </p:nvGrpSpPr>
        <p:grpSpPr>
          <a:xfrm>
            <a:off x="817466" y="4471063"/>
            <a:ext cx="2419373" cy="1270001"/>
            <a:chOff x="0" y="0"/>
            <a:chExt cx="2419372" cy="1270000"/>
          </a:xfrm>
        </p:grpSpPr>
        <p:sp>
          <p:nvSpPr>
            <p:cNvPr id="684" name="Shape 684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685" name="Shape 685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89" name="Group 689"/>
          <p:cNvGrpSpPr/>
          <p:nvPr/>
        </p:nvGrpSpPr>
        <p:grpSpPr>
          <a:xfrm>
            <a:off x="810358" y="6141949"/>
            <a:ext cx="3101411" cy="1270001"/>
            <a:chOff x="0" y="0"/>
            <a:chExt cx="3101409" cy="1270000"/>
          </a:xfrm>
        </p:grpSpPr>
        <p:sp>
          <p:nvSpPr>
            <p:cNvPr id="687" name="Shape 687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688" name="Shape 688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692" name="Group 692"/>
          <p:cNvGrpSpPr/>
          <p:nvPr/>
        </p:nvGrpSpPr>
        <p:grpSpPr>
          <a:xfrm>
            <a:off x="809677" y="7816984"/>
            <a:ext cx="1840989" cy="1270001"/>
            <a:chOff x="0" y="0"/>
            <a:chExt cx="1840988" cy="1270000"/>
          </a:xfrm>
        </p:grpSpPr>
        <p:sp>
          <p:nvSpPr>
            <p:cNvPr id="690" name="Shape 690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691" name="Shape 691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693" name="Shape 693"/>
          <p:cNvSpPr/>
          <p:nvPr/>
        </p:nvSpPr>
        <p:spPr>
          <a:xfrm>
            <a:off x="318011" y="1746128"/>
            <a:ext cx="32733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94" name="Shape 694"/>
          <p:cNvSpPr/>
          <p:nvPr/>
        </p:nvSpPr>
        <p:spPr>
          <a:xfrm flipH="1">
            <a:off x="801112" y="1930486"/>
            <a:ext cx="1" cy="6547033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95" name="Shape 695"/>
          <p:cNvSpPr/>
          <p:nvPr/>
        </p:nvSpPr>
        <p:spPr>
          <a:xfrm>
            <a:off x="590057" y="1535073"/>
            <a:ext cx="422110" cy="422111"/>
          </a:xfrm>
          <a:prstGeom prst="ellipse">
            <a:avLst/>
          </a:prstGeom>
          <a:solidFill>
            <a:srgbClr val="939393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696" name="Shape 696"/>
          <p:cNvSpPr/>
          <p:nvPr/>
        </p:nvSpPr>
        <p:spPr>
          <a:xfrm>
            <a:off x="3871159" y="2972363"/>
            <a:ext cx="882426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Heavy"/>
                <a:ea typeface="Lato Heavy"/>
                <a:cs typeface="Lato Heavy"/>
                <a:sym typeface="Lato Heavy"/>
              </a:defRPr>
            </a:pPr>
            <a:r>
              <a:t>This version will run </a:t>
            </a:r>
            <a:r>
              <a:rPr i="1"/>
              <a:t>much </a:t>
            </a:r>
            <a:r>
              <a:t>faster</a:t>
            </a:r>
          </a:p>
        </p:txBody>
      </p:sp>
      <p:sp>
        <p:nvSpPr>
          <p:cNvPr id="697" name="Shape 697"/>
          <p:cNvSpPr/>
          <p:nvPr/>
        </p:nvSpPr>
        <p:spPr>
          <a:xfrm>
            <a:off x="6041334" y="3951755"/>
            <a:ext cx="448391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but will it work?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6" grpId="1"/>
      <p:bldP build="whole" bldLvl="1" animBg="1" rev="0" advAuto="0" spid="697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roup 702"/>
          <p:cNvGrpSpPr/>
          <p:nvPr/>
        </p:nvGrpSpPr>
        <p:grpSpPr>
          <a:xfrm>
            <a:off x="3784403" y="197565"/>
            <a:ext cx="5435993" cy="660401"/>
            <a:chOff x="0" y="0"/>
            <a:chExt cx="5435992" cy="660400"/>
          </a:xfrm>
        </p:grpSpPr>
        <p:sp>
          <p:nvSpPr>
            <p:cNvPr id="699" name="Shape 699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701" name="Shape 701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703" name="Shape 703"/>
          <p:cNvSpPr/>
          <p:nvPr/>
        </p:nvSpPr>
        <p:spPr>
          <a:xfrm flipV="1">
            <a:off x="318845" y="836332"/>
            <a:ext cx="1" cy="181959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706" name="Group 706"/>
          <p:cNvGrpSpPr/>
          <p:nvPr/>
        </p:nvGrpSpPr>
        <p:grpSpPr>
          <a:xfrm>
            <a:off x="856802" y="1111128"/>
            <a:ext cx="2422502" cy="1270001"/>
            <a:chOff x="0" y="0"/>
            <a:chExt cx="2422501" cy="1270000"/>
          </a:xfrm>
        </p:grpSpPr>
        <p:sp>
          <p:nvSpPr>
            <p:cNvPr id="704" name="Shape 704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705" name="Shape 705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09" name="Group 709"/>
          <p:cNvGrpSpPr/>
          <p:nvPr/>
        </p:nvGrpSpPr>
        <p:grpSpPr>
          <a:xfrm>
            <a:off x="817600" y="2800176"/>
            <a:ext cx="1825144" cy="1270001"/>
            <a:chOff x="0" y="0"/>
            <a:chExt cx="1825142" cy="1270000"/>
          </a:xfrm>
        </p:grpSpPr>
        <p:sp>
          <p:nvSpPr>
            <p:cNvPr id="707" name="Shape 707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708" name="Shape 708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12" name="Group 712"/>
          <p:cNvGrpSpPr/>
          <p:nvPr/>
        </p:nvGrpSpPr>
        <p:grpSpPr>
          <a:xfrm>
            <a:off x="817466" y="4471063"/>
            <a:ext cx="2419373" cy="1270001"/>
            <a:chOff x="0" y="0"/>
            <a:chExt cx="2419372" cy="1270000"/>
          </a:xfrm>
        </p:grpSpPr>
        <p:sp>
          <p:nvSpPr>
            <p:cNvPr id="710" name="Shape 710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15" name="Group 715"/>
          <p:cNvGrpSpPr/>
          <p:nvPr/>
        </p:nvGrpSpPr>
        <p:grpSpPr>
          <a:xfrm>
            <a:off x="810358" y="6141949"/>
            <a:ext cx="3101411" cy="1270001"/>
            <a:chOff x="0" y="0"/>
            <a:chExt cx="3101409" cy="1270000"/>
          </a:xfrm>
        </p:grpSpPr>
        <p:sp>
          <p:nvSpPr>
            <p:cNvPr id="713" name="Shape 713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714" name="Shape 714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18" name="Group 718"/>
          <p:cNvGrpSpPr/>
          <p:nvPr/>
        </p:nvGrpSpPr>
        <p:grpSpPr>
          <a:xfrm>
            <a:off x="809677" y="7816984"/>
            <a:ext cx="1840989" cy="1270001"/>
            <a:chOff x="0" y="0"/>
            <a:chExt cx="1840988" cy="1270000"/>
          </a:xfrm>
        </p:grpSpPr>
        <p:sp>
          <p:nvSpPr>
            <p:cNvPr id="716" name="Shape 716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717" name="Shape 717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719" name="Shape 719"/>
          <p:cNvSpPr/>
          <p:nvPr/>
        </p:nvSpPr>
        <p:spPr>
          <a:xfrm>
            <a:off x="318011" y="1746128"/>
            <a:ext cx="32733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20" name="Shape 720"/>
          <p:cNvSpPr/>
          <p:nvPr/>
        </p:nvSpPr>
        <p:spPr>
          <a:xfrm flipH="1">
            <a:off x="801112" y="1930486"/>
            <a:ext cx="1" cy="6547033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21" name="Shape 721"/>
          <p:cNvSpPr/>
          <p:nvPr/>
        </p:nvSpPr>
        <p:spPr>
          <a:xfrm>
            <a:off x="590057" y="1535073"/>
            <a:ext cx="422110" cy="422111"/>
          </a:xfrm>
          <a:prstGeom prst="ellipse">
            <a:avLst/>
          </a:prstGeom>
          <a:solidFill>
            <a:srgbClr val="939393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22" name="Shape 722"/>
          <p:cNvSpPr/>
          <p:nvPr/>
        </p:nvSpPr>
        <p:spPr>
          <a:xfrm>
            <a:off x="5106943" y="2034589"/>
            <a:ext cx="7072276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Ogle has to compress the</a:t>
            </a:r>
            <a:br/>
            <a:r>
              <a:t>image before it can save it</a:t>
            </a:r>
          </a:p>
        </p:txBody>
      </p:sp>
      <p:sp>
        <p:nvSpPr>
          <p:cNvPr id="723" name="Shape 723"/>
          <p:cNvSpPr/>
          <p:nvPr/>
        </p:nvSpPr>
        <p:spPr>
          <a:xfrm>
            <a:off x="3617713" y="1708209"/>
            <a:ext cx="6070696" cy="577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274" fill="norm" stroke="1" extrusionOk="0">
                <a:moveTo>
                  <a:pt x="21600" y="14274"/>
                </a:moveTo>
                <a:cubicBezTo>
                  <a:pt x="21600" y="-7326"/>
                  <a:pt x="4582" y="2004"/>
                  <a:pt x="0" y="2004"/>
                </a:cubicBezTo>
              </a:path>
            </a:pathLst>
          </a:custGeom>
          <a:ln w="635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24" name="Shape 724"/>
          <p:cNvSpPr/>
          <p:nvPr/>
        </p:nvSpPr>
        <p:spPr>
          <a:xfrm>
            <a:off x="2843091" y="3500770"/>
            <a:ext cx="8150099" cy="479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9912" fill="norm" stroke="1" extrusionOk="0">
                <a:moveTo>
                  <a:pt x="21565" y="1235"/>
                </a:moveTo>
                <a:cubicBezTo>
                  <a:pt x="21600" y="21501"/>
                  <a:pt x="3943" y="-99"/>
                  <a:pt x="0" y="1"/>
                </a:cubicBezTo>
              </a:path>
            </a:pathLst>
          </a:custGeom>
          <a:ln w="635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4" grpId="3"/>
      <p:bldP build="whole" bldLvl="1" animBg="1" rev="0" advAuto="0" spid="722" grpId="1"/>
      <p:bldP build="whole" bldLvl="1" animBg="1" rev="0" advAuto="0" spid="723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roup 729"/>
          <p:cNvGrpSpPr/>
          <p:nvPr/>
        </p:nvGrpSpPr>
        <p:grpSpPr>
          <a:xfrm>
            <a:off x="3784403" y="197565"/>
            <a:ext cx="5435993" cy="660401"/>
            <a:chOff x="0" y="0"/>
            <a:chExt cx="5435992" cy="660400"/>
          </a:xfrm>
        </p:grpSpPr>
        <p:sp>
          <p:nvSpPr>
            <p:cNvPr id="726" name="Shape 726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727" name="Shape 727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728" name="Shape 728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730" name="Shape 730"/>
          <p:cNvSpPr/>
          <p:nvPr/>
        </p:nvSpPr>
        <p:spPr>
          <a:xfrm flipV="1">
            <a:off x="318845" y="836332"/>
            <a:ext cx="1" cy="181959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733" name="Group 733"/>
          <p:cNvGrpSpPr/>
          <p:nvPr/>
        </p:nvGrpSpPr>
        <p:grpSpPr>
          <a:xfrm>
            <a:off x="856802" y="1111128"/>
            <a:ext cx="2422502" cy="1270001"/>
            <a:chOff x="0" y="0"/>
            <a:chExt cx="2422501" cy="1270000"/>
          </a:xfrm>
        </p:grpSpPr>
        <p:sp>
          <p:nvSpPr>
            <p:cNvPr id="731" name="Shape 731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732" name="Shape 732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36" name="Group 736"/>
          <p:cNvGrpSpPr/>
          <p:nvPr/>
        </p:nvGrpSpPr>
        <p:grpSpPr>
          <a:xfrm>
            <a:off x="3303244" y="1111128"/>
            <a:ext cx="1825144" cy="1270001"/>
            <a:chOff x="0" y="0"/>
            <a:chExt cx="1825142" cy="1270000"/>
          </a:xfrm>
        </p:grpSpPr>
        <p:sp>
          <p:nvSpPr>
            <p:cNvPr id="734" name="Shape 734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735" name="Shape 735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39" name="Group 739"/>
          <p:cNvGrpSpPr/>
          <p:nvPr/>
        </p:nvGrpSpPr>
        <p:grpSpPr>
          <a:xfrm>
            <a:off x="817466" y="4471063"/>
            <a:ext cx="2419373" cy="1270001"/>
            <a:chOff x="0" y="0"/>
            <a:chExt cx="2419372" cy="1270000"/>
          </a:xfrm>
        </p:grpSpPr>
        <p:sp>
          <p:nvSpPr>
            <p:cNvPr id="737" name="Shape 737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738" name="Shape 738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42" name="Group 742"/>
          <p:cNvGrpSpPr/>
          <p:nvPr/>
        </p:nvGrpSpPr>
        <p:grpSpPr>
          <a:xfrm>
            <a:off x="810358" y="6141949"/>
            <a:ext cx="3101411" cy="1270001"/>
            <a:chOff x="0" y="0"/>
            <a:chExt cx="3101409" cy="1270000"/>
          </a:xfrm>
        </p:grpSpPr>
        <p:sp>
          <p:nvSpPr>
            <p:cNvPr id="740" name="Shape 740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741" name="Shape 741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45" name="Group 745"/>
          <p:cNvGrpSpPr/>
          <p:nvPr/>
        </p:nvGrpSpPr>
        <p:grpSpPr>
          <a:xfrm>
            <a:off x="809677" y="7816984"/>
            <a:ext cx="1840989" cy="1270001"/>
            <a:chOff x="0" y="0"/>
            <a:chExt cx="1840988" cy="1270000"/>
          </a:xfrm>
        </p:grpSpPr>
        <p:sp>
          <p:nvSpPr>
            <p:cNvPr id="743" name="Shape 743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744" name="Shape 744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746" name="Shape 746"/>
          <p:cNvSpPr/>
          <p:nvPr/>
        </p:nvSpPr>
        <p:spPr>
          <a:xfrm>
            <a:off x="318011" y="1746128"/>
            <a:ext cx="32733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47" name="Shape 747"/>
          <p:cNvSpPr/>
          <p:nvPr/>
        </p:nvSpPr>
        <p:spPr>
          <a:xfrm flipH="1">
            <a:off x="801112" y="1930486"/>
            <a:ext cx="1" cy="6547033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48" name="Shape 748"/>
          <p:cNvSpPr/>
          <p:nvPr/>
        </p:nvSpPr>
        <p:spPr>
          <a:xfrm>
            <a:off x="590057" y="1535073"/>
            <a:ext cx="422110" cy="422111"/>
          </a:xfrm>
          <a:prstGeom prst="ellipse">
            <a:avLst/>
          </a:prstGeom>
          <a:solidFill>
            <a:srgbClr val="939393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49" name="Shape 749"/>
          <p:cNvSpPr/>
          <p:nvPr/>
        </p:nvSpPr>
        <p:spPr>
          <a:xfrm>
            <a:off x="5637411" y="7059746"/>
            <a:ext cx="673699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Ogle has to find matches</a:t>
            </a:r>
            <a:br/>
            <a:r>
              <a:t>before they can be sent</a:t>
            </a:r>
          </a:p>
        </p:txBody>
      </p:sp>
      <p:sp>
        <p:nvSpPr>
          <p:cNvPr id="750" name="Shape 750"/>
          <p:cNvSpPr/>
          <p:nvPr/>
        </p:nvSpPr>
        <p:spPr>
          <a:xfrm>
            <a:off x="3980540" y="6733366"/>
            <a:ext cx="6070696" cy="577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274" fill="norm" stroke="1" extrusionOk="0">
                <a:moveTo>
                  <a:pt x="21600" y="14274"/>
                </a:moveTo>
                <a:cubicBezTo>
                  <a:pt x="21600" y="-7326"/>
                  <a:pt x="4582" y="2004"/>
                  <a:pt x="0" y="2004"/>
                </a:cubicBezTo>
              </a:path>
            </a:pathLst>
          </a:custGeom>
          <a:ln w="635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51" name="Shape 751"/>
          <p:cNvSpPr/>
          <p:nvPr/>
        </p:nvSpPr>
        <p:spPr>
          <a:xfrm>
            <a:off x="2754581" y="8494393"/>
            <a:ext cx="8601434" cy="503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10104" fill="norm" stroke="1" extrusionOk="0">
                <a:moveTo>
                  <a:pt x="21567" y="1832"/>
                </a:moveTo>
                <a:cubicBezTo>
                  <a:pt x="21600" y="21504"/>
                  <a:pt x="3736" y="-96"/>
                  <a:pt x="0" y="1"/>
                </a:cubicBezTo>
              </a:path>
            </a:pathLst>
          </a:custGeom>
          <a:ln w="635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9" grpId="1"/>
      <p:bldP build="whole" bldLvl="1" animBg="1" rev="0" advAuto="0" spid="750" grpId="2"/>
      <p:bldP build="whole" bldLvl="1" animBg="1" rev="0" advAuto="0" spid="751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roup 756"/>
          <p:cNvGrpSpPr/>
          <p:nvPr/>
        </p:nvGrpSpPr>
        <p:grpSpPr>
          <a:xfrm>
            <a:off x="3784403" y="197565"/>
            <a:ext cx="5435993" cy="660401"/>
            <a:chOff x="0" y="0"/>
            <a:chExt cx="5435992" cy="660400"/>
          </a:xfrm>
        </p:grpSpPr>
        <p:sp>
          <p:nvSpPr>
            <p:cNvPr id="753" name="Shape 753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754" name="Shape 754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755" name="Shape 755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757" name="Shape 757"/>
          <p:cNvSpPr/>
          <p:nvPr/>
        </p:nvSpPr>
        <p:spPr>
          <a:xfrm flipV="1">
            <a:off x="318845" y="836332"/>
            <a:ext cx="1" cy="181959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760" name="Group 760"/>
          <p:cNvGrpSpPr/>
          <p:nvPr/>
        </p:nvGrpSpPr>
        <p:grpSpPr>
          <a:xfrm>
            <a:off x="856802" y="1111128"/>
            <a:ext cx="2422502" cy="1270001"/>
            <a:chOff x="0" y="0"/>
            <a:chExt cx="2422501" cy="1270000"/>
          </a:xfrm>
        </p:grpSpPr>
        <p:sp>
          <p:nvSpPr>
            <p:cNvPr id="758" name="Shape 758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759" name="Shape 759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63" name="Group 763"/>
          <p:cNvGrpSpPr/>
          <p:nvPr/>
        </p:nvGrpSpPr>
        <p:grpSpPr>
          <a:xfrm>
            <a:off x="3303244" y="1111128"/>
            <a:ext cx="1825144" cy="1270001"/>
            <a:chOff x="0" y="0"/>
            <a:chExt cx="1825142" cy="1270000"/>
          </a:xfrm>
        </p:grpSpPr>
        <p:sp>
          <p:nvSpPr>
            <p:cNvPr id="761" name="Shape 761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762" name="Shape 762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66" name="Group 766"/>
          <p:cNvGrpSpPr/>
          <p:nvPr/>
        </p:nvGrpSpPr>
        <p:grpSpPr>
          <a:xfrm>
            <a:off x="817466" y="4471063"/>
            <a:ext cx="2419373" cy="1270001"/>
            <a:chOff x="0" y="0"/>
            <a:chExt cx="2419372" cy="1270000"/>
          </a:xfrm>
        </p:grpSpPr>
        <p:sp>
          <p:nvSpPr>
            <p:cNvPr id="764" name="Shape 764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765" name="Shape 765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69" name="Group 769"/>
          <p:cNvGrpSpPr/>
          <p:nvPr/>
        </p:nvGrpSpPr>
        <p:grpSpPr>
          <a:xfrm>
            <a:off x="810358" y="6141949"/>
            <a:ext cx="3101411" cy="1270001"/>
            <a:chOff x="0" y="0"/>
            <a:chExt cx="3101409" cy="1270000"/>
          </a:xfrm>
        </p:grpSpPr>
        <p:sp>
          <p:nvSpPr>
            <p:cNvPr id="767" name="Shape 767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768" name="Shape 768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72" name="Group 772"/>
          <p:cNvGrpSpPr/>
          <p:nvPr/>
        </p:nvGrpSpPr>
        <p:grpSpPr>
          <a:xfrm>
            <a:off x="3929991" y="6141949"/>
            <a:ext cx="1840989" cy="1270001"/>
            <a:chOff x="0" y="0"/>
            <a:chExt cx="1840988" cy="1270000"/>
          </a:xfrm>
        </p:grpSpPr>
        <p:sp>
          <p:nvSpPr>
            <p:cNvPr id="770" name="Shape 770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771" name="Shape 771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773" name="Shape 773"/>
          <p:cNvSpPr/>
          <p:nvPr/>
        </p:nvSpPr>
        <p:spPr>
          <a:xfrm>
            <a:off x="318011" y="1746128"/>
            <a:ext cx="32733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74" name="Shape 774"/>
          <p:cNvSpPr/>
          <p:nvPr/>
        </p:nvSpPr>
        <p:spPr>
          <a:xfrm flipH="1">
            <a:off x="801112" y="1930486"/>
            <a:ext cx="1" cy="4877208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75" name="Shape 775"/>
          <p:cNvSpPr/>
          <p:nvPr/>
        </p:nvSpPr>
        <p:spPr>
          <a:xfrm>
            <a:off x="590057" y="1535073"/>
            <a:ext cx="422110" cy="422111"/>
          </a:xfrm>
          <a:prstGeom prst="ellipse">
            <a:avLst/>
          </a:prstGeom>
          <a:solidFill>
            <a:srgbClr val="939393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76" name="Shape 776"/>
          <p:cNvSpPr/>
          <p:nvPr/>
        </p:nvSpPr>
        <p:spPr>
          <a:xfrm>
            <a:off x="4480296" y="3468530"/>
            <a:ext cx="8217104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Ogle has to get features</a:t>
            </a:r>
            <a:br/>
            <a:r>
              <a:t>before it can search with them</a:t>
            </a:r>
          </a:p>
        </p:txBody>
      </p:sp>
      <p:sp>
        <p:nvSpPr>
          <p:cNvPr id="777" name="Shape 777"/>
          <p:cNvSpPr/>
          <p:nvPr/>
        </p:nvSpPr>
        <p:spPr>
          <a:xfrm>
            <a:off x="3425658" y="3011758"/>
            <a:ext cx="7179878" cy="1385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99" fill="norm" stroke="1" extrusionOk="0">
                <a:moveTo>
                  <a:pt x="21600" y="7561"/>
                </a:moveTo>
                <a:cubicBezTo>
                  <a:pt x="21600" y="-3283"/>
                  <a:pt x="3861" y="-4401"/>
                  <a:pt x="0" y="17199"/>
                </a:cubicBezTo>
              </a:path>
            </a:pathLst>
          </a:custGeom>
          <a:ln w="635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778" name="Shape 778"/>
          <p:cNvSpPr/>
          <p:nvPr/>
        </p:nvSpPr>
        <p:spPr>
          <a:xfrm>
            <a:off x="4012955" y="5038541"/>
            <a:ext cx="4847890" cy="108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0751" fill="norm" stroke="1" extrusionOk="0">
                <a:moveTo>
                  <a:pt x="21541" y="0"/>
                </a:moveTo>
                <a:cubicBezTo>
                  <a:pt x="21600" y="18784"/>
                  <a:pt x="6754" y="-849"/>
                  <a:pt x="0" y="20751"/>
                </a:cubicBezTo>
              </a:path>
            </a:pathLst>
          </a:custGeom>
          <a:ln w="635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7" grpId="2"/>
      <p:bldP build="whole" bldLvl="1" animBg="1" rev="0" advAuto="0" spid="778" grpId="3"/>
      <p:bldP build="whole" bldLvl="1" animBg="1" rev="0" advAuto="0" spid="77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roup 783"/>
          <p:cNvGrpSpPr/>
          <p:nvPr/>
        </p:nvGrpSpPr>
        <p:grpSpPr>
          <a:xfrm>
            <a:off x="3784403" y="197565"/>
            <a:ext cx="5435993" cy="660401"/>
            <a:chOff x="0" y="0"/>
            <a:chExt cx="5435992" cy="660400"/>
          </a:xfrm>
        </p:grpSpPr>
        <p:sp>
          <p:nvSpPr>
            <p:cNvPr id="780" name="Shape 780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781" name="Shape 781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782" name="Shape 782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784" name="Shape 784"/>
          <p:cNvSpPr/>
          <p:nvPr/>
        </p:nvSpPr>
        <p:spPr>
          <a:xfrm flipV="1">
            <a:off x="318845" y="836332"/>
            <a:ext cx="1" cy="181959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787" name="Group 787"/>
          <p:cNvGrpSpPr/>
          <p:nvPr/>
        </p:nvGrpSpPr>
        <p:grpSpPr>
          <a:xfrm>
            <a:off x="856802" y="1111128"/>
            <a:ext cx="2422502" cy="1270001"/>
            <a:chOff x="0" y="0"/>
            <a:chExt cx="2422501" cy="1270000"/>
          </a:xfrm>
        </p:grpSpPr>
        <p:sp>
          <p:nvSpPr>
            <p:cNvPr id="785" name="Shape 785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786" name="Shape 786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90" name="Group 790"/>
          <p:cNvGrpSpPr/>
          <p:nvPr/>
        </p:nvGrpSpPr>
        <p:grpSpPr>
          <a:xfrm>
            <a:off x="3303244" y="1111128"/>
            <a:ext cx="1825144" cy="1270001"/>
            <a:chOff x="0" y="0"/>
            <a:chExt cx="1825142" cy="1270000"/>
          </a:xfrm>
        </p:grpSpPr>
        <p:sp>
          <p:nvSpPr>
            <p:cNvPr id="788" name="Shape 788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789" name="Shape 789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93" name="Group 793"/>
          <p:cNvGrpSpPr/>
          <p:nvPr/>
        </p:nvGrpSpPr>
        <p:grpSpPr>
          <a:xfrm>
            <a:off x="817466" y="2900142"/>
            <a:ext cx="2419373" cy="1270001"/>
            <a:chOff x="0" y="0"/>
            <a:chExt cx="2419372" cy="1270000"/>
          </a:xfrm>
        </p:grpSpPr>
        <p:sp>
          <p:nvSpPr>
            <p:cNvPr id="791" name="Shape 791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792" name="Shape 792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96" name="Group 796"/>
          <p:cNvGrpSpPr/>
          <p:nvPr/>
        </p:nvGrpSpPr>
        <p:grpSpPr>
          <a:xfrm>
            <a:off x="3252188" y="2900142"/>
            <a:ext cx="3101411" cy="1270001"/>
            <a:chOff x="0" y="0"/>
            <a:chExt cx="3101409" cy="1270000"/>
          </a:xfrm>
        </p:grpSpPr>
        <p:sp>
          <p:nvSpPr>
            <p:cNvPr id="794" name="Shape 794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795" name="Shape 795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799" name="Group 799"/>
          <p:cNvGrpSpPr/>
          <p:nvPr/>
        </p:nvGrpSpPr>
        <p:grpSpPr>
          <a:xfrm>
            <a:off x="6371821" y="2900142"/>
            <a:ext cx="1840989" cy="1270001"/>
            <a:chOff x="0" y="0"/>
            <a:chExt cx="1840988" cy="1270000"/>
          </a:xfrm>
        </p:grpSpPr>
        <p:sp>
          <p:nvSpPr>
            <p:cNvPr id="797" name="Shape 797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798" name="Shape 798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800" name="Shape 800"/>
          <p:cNvSpPr/>
          <p:nvPr/>
        </p:nvSpPr>
        <p:spPr>
          <a:xfrm>
            <a:off x="318011" y="1746128"/>
            <a:ext cx="32733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801" name="Shape 801"/>
          <p:cNvSpPr/>
          <p:nvPr/>
        </p:nvSpPr>
        <p:spPr>
          <a:xfrm flipH="1">
            <a:off x="801112" y="1930486"/>
            <a:ext cx="1" cy="1638765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802" name="Shape 802"/>
          <p:cNvSpPr/>
          <p:nvPr/>
        </p:nvSpPr>
        <p:spPr>
          <a:xfrm>
            <a:off x="590057" y="1535073"/>
            <a:ext cx="422110" cy="422111"/>
          </a:xfrm>
          <a:prstGeom prst="ellipse">
            <a:avLst/>
          </a:prstGeom>
          <a:solidFill>
            <a:srgbClr val="939393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807" name="Group 807"/>
          <p:cNvGrpSpPr/>
          <p:nvPr/>
        </p:nvGrpSpPr>
        <p:grpSpPr>
          <a:xfrm>
            <a:off x="5124700" y="836332"/>
            <a:ext cx="4378297" cy="2716709"/>
            <a:chOff x="0" y="0"/>
            <a:chExt cx="4378296" cy="2716708"/>
          </a:xfrm>
        </p:grpSpPr>
        <p:sp>
          <p:nvSpPr>
            <p:cNvPr id="803" name="Shape 803"/>
            <p:cNvSpPr/>
            <p:nvPr/>
          </p:nvSpPr>
          <p:spPr>
            <a:xfrm>
              <a:off x="0" y="909795"/>
              <a:ext cx="4335955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04" name="Shape 804"/>
            <p:cNvSpPr/>
            <p:nvPr/>
          </p:nvSpPr>
          <p:spPr>
            <a:xfrm>
              <a:off x="3400904" y="698740"/>
              <a:ext cx="422111" cy="422111"/>
            </a:xfrm>
            <a:prstGeom prst="ellipse">
              <a:avLst/>
            </a:prstGeom>
            <a:solidFill>
              <a:srgbClr val="939393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05" name="Shape 805"/>
            <p:cNvSpPr/>
            <p:nvPr/>
          </p:nvSpPr>
          <p:spPr>
            <a:xfrm>
              <a:off x="3107056" y="1152723"/>
              <a:ext cx="514089" cy="156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06" name="Shape 806"/>
            <p:cNvSpPr/>
            <p:nvPr/>
          </p:nvSpPr>
          <p:spPr>
            <a:xfrm flipV="1">
              <a:off x="4378296" y="-1"/>
              <a:ext cx="1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10" name="Group 810"/>
          <p:cNvGrpSpPr/>
          <p:nvPr/>
        </p:nvGrpSpPr>
        <p:grpSpPr>
          <a:xfrm>
            <a:off x="4310785" y="1990514"/>
            <a:ext cx="8556125" cy="5337483"/>
            <a:chOff x="0" y="0"/>
            <a:chExt cx="8556124" cy="5337482"/>
          </a:xfrm>
        </p:grpSpPr>
        <p:sp>
          <p:nvSpPr>
            <p:cNvPr id="808" name="Shape 808"/>
            <p:cNvSpPr/>
            <p:nvPr/>
          </p:nvSpPr>
          <p:spPr>
            <a:xfrm>
              <a:off x="0" y="3788082"/>
              <a:ext cx="8556125" cy="154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Finally, wait for both threads to finish before exiting.</a:t>
              </a:r>
            </a:p>
          </p:txBody>
        </p:sp>
        <p:sp>
          <p:nvSpPr>
            <p:cNvPr id="809" name="Shape 809"/>
            <p:cNvSpPr/>
            <p:nvPr/>
          </p:nvSpPr>
          <p:spPr>
            <a:xfrm>
              <a:off x="2784861" y="0"/>
              <a:ext cx="2368138" cy="397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91" h="21600" fill="norm" stroke="1" extrusionOk="0">
                  <a:moveTo>
                    <a:pt x="0" y="21600"/>
                  </a:moveTo>
                  <a:cubicBezTo>
                    <a:pt x="0" y="15109"/>
                    <a:pt x="21600" y="14184"/>
                    <a:pt x="10736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7" grpId="1"/>
      <p:bldP build="whole" bldLvl="1" animBg="1" rev="0" advAuto="0" spid="810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815"/>
          <p:cNvGrpSpPr/>
          <p:nvPr/>
        </p:nvGrpSpPr>
        <p:grpSpPr>
          <a:xfrm>
            <a:off x="3784403" y="197565"/>
            <a:ext cx="5435993" cy="660401"/>
            <a:chOff x="0" y="0"/>
            <a:chExt cx="5435992" cy="660400"/>
          </a:xfrm>
        </p:grpSpPr>
        <p:sp>
          <p:nvSpPr>
            <p:cNvPr id="812" name="Shape 812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813" name="Shape 813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14" name="Shape 814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816" name="Shape 816"/>
          <p:cNvSpPr/>
          <p:nvPr/>
        </p:nvSpPr>
        <p:spPr>
          <a:xfrm flipV="1">
            <a:off x="318845" y="836332"/>
            <a:ext cx="1" cy="181959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819" name="Group 819"/>
          <p:cNvGrpSpPr/>
          <p:nvPr/>
        </p:nvGrpSpPr>
        <p:grpSpPr>
          <a:xfrm>
            <a:off x="856802" y="1111128"/>
            <a:ext cx="2422502" cy="1270001"/>
            <a:chOff x="0" y="0"/>
            <a:chExt cx="2422501" cy="1270000"/>
          </a:xfrm>
        </p:grpSpPr>
        <p:sp>
          <p:nvSpPr>
            <p:cNvPr id="817" name="Shape 817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818" name="Shape 818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22" name="Group 822"/>
          <p:cNvGrpSpPr/>
          <p:nvPr/>
        </p:nvGrpSpPr>
        <p:grpSpPr>
          <a:xfrm>
            <a:off x="3303244" y="1111128"/>
            <a:ext cx="1825144" cy="1270001"/>
            <a:chOff x="0" y="0"/>
            <a:chExt cx="1825142" cy="1270000"/>
          </a:xfrm>
        </p:grpSpPr>
        <p:sp>
          <p:nvSpPr>
            <p:cNvPr id="820" name="Shape 820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25" name="Group 825"/>
          <p:cNvGrpSpPr/>
          <p:nvPr/>
        </p:nvGrpSpPr>
        <p:grpSpPr>
          <a:xfrm>
            <a:off x="817466" y="2900142"/>
            <a:ext cx="2419373" cy="1270001"/>
            <a:chOff x="0" y="0"/>
            <a:chExt cx="2419372" cy="1270000"/>
          </a:xfrm>
        </p:grpSpPr>
        <p:sp>
          <p:nvSpPr>
            <p:cNvPr id="823" name="Shape 823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824" name="Shape 824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28" name="Group 828"/>
          <p:cNvGrpSpPr/>
          <p:nvPr/>
        </p:nvGrpSpPr>
        <p:grpSpPr>
          <a:xfrm>
            <a:off x="3252188" y="2900142"/>
            <a:ext cx="3101411" cy="1270001"/>
            <a:chOff x="0" y="0"/>
            <a:chExt cx="3101409" cy="1270000"/>
          </a:xfrm>
        </p:grpSpPr>
        <p:sp>
          <p:nvSpPr>
            <p:cNvPr id="826" name="Shape 826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827" name="Shape 827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31" name="Group 831"/>
          <p:cNvGrpSpPr/>
          <p:nvPr/>
        </p:nvGrpSpPr>
        <p:grpSpPr>
          <a:xfrm>
            <a:off x="6371821" y="2900142"/>
            <a:ext cx="1840989" cy="1270001"/>
            <a:chOff x="0" y="0"/>
            <a:chExt cx="1840988" cy="1270000"/>
          </a:xfrm>
        </p:grpSpPr>
        <p:sp>
          <p:nvSpPr>
            <p:cNvPr id="829" name="Shape 829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830" name="Shape 830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832" name="Shape 832"/>
          <p:cNvSpPr/>
          <p:nvPr/>
        </p:nvSpPr>
        <p:spPr>
          <a:xfrm>
            <a:off x="318011" y="1746128"/>
            <a:ext cx="32733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833" name="Shape 833"/>
          <p:cNvSpPr/>
          <p:nvPr/>
        </p:nvSpPr>
        <p:spPr>
          <a:xfrm flipH="1">
            <a:off x="801112" y="1930486"/>
            <a:ext cx="1" cy="1638765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834" name="Shape 834"/>
          <p:cNvSpPr/>
          <p:nvPr/>
        </p:nvSpPr>
        <p:spPr>
          <a:xfrm>
            <a:off x="590057" y="1535073"/>
            <a:ext cx="422110" cy="422111"/>
          </a:xfrm>
          <a:prstGeom prst="ellipse">
            <a:avLst/>
          </a:prstGeom>
          <a:solidFill>
            <a:srgbClr val="939393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839" name="Group 839"/>
          <p:cNvGrpSpPr/>
          <p:nvPr/>
        </p:nvGrpSpPr>
        <p:grpSpPr>
          <a:xfrm>
            <a:off x="5124700" y="836332"/>
            <a:ext cx="4378297" cy="2716709"/>
            <a:chOff x="0" y="0"/>
            <a:chExt cx="4378296" cy="2716708"/>
          </a:xfrm>
        </p:grpSpPr>
        <p:sp>
          <p:nvSpPr>
            <p:cNvPr id="835" name="Shape 835"/>
            <p:cNvSpPr/>
            <p:nvPr/>
          </p:nvSpPr>
          <p:spPr>
            <a:xfrm>
              <a:off x="0" y="909795"/>
              <a:ext cx="4335955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36" name="Shape 836"/>
            <p:cNvSpPr/>
            <p:nvPr/>
          </p:nvSpPr>
          <p:spPr>
            <a:xfrm>
              <a:off x="3400904" y="698740"/>
              <a:ext cx="422111" cy="422111"/>
            </a:xfrm>
            <a:prstGeom prst="ellipse">
              <a:avLst/>
            </a:prstGeom>
            <a:solidFill>
              <a:srgbClr val="939393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37" name="Shape 837"/>
            <p:cNvSpPr/>
            <p:nvPr/>
          </p:nvSpPr>
          <p:spPr>
            <a:xfrm>
              <a:off x="3107056" y="1152723"/>
              <a:ext cx="514089" cy="156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38" name="Shape 838"/>
            <p:cNvSpPr/>
            <p:nvPr/>
          </p:nvSpPr>
          <p:spPr>
            <a:xfrm flipV="1">
              <a:off x="4378296" y="-1"/>
              <a:ext cx="1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840" name="Shape 840"/>
          <p:cNvSpPr/>
          <p:nvPr/>
        </p:nvSpPr>
        <p:spPr>
          <a:xfrm>
            <a:off x="2449321" y="6242207"/>
            <a:ext cx="810615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This should work, right?</a:t>
            </a:r>
          </a:p>
        </p:txBody>
      </p:sp>
      <p:sp>
        <p:nvSpPr>
          <p:cNvPr id="841" name="Shape 841"/>
          <p:cNvSpPr/>
          <p:nvPr/>
        </p:nvSpPr>
        <p:spPr>
          <a:xfrm>
            <a:off x="-211741" y="16312835"/>
            <a:ext cx="13428282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847" name="Group 847"/>
          <p:cNvGrpSpPr/>
          <p:nvPr/>
        </p:nvGrpSpPr>
        <p:grpSpPr>
          <a:xfrm>
            <a:off x="7212763" y="9947374"/>
            <a:ext cx="3410518" cy="6262337"/>
            <a:chOff x="0" y="0"/>
            <a:chExt cx="3410517" cy="6262336"/>
          </a:xfrm>
        </p:grpSpPr>
        <p:pic>
          <p:nvPicPr>
            <p:cNvPr id="842" name="grumpyca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210" t="0" r="126" b="14400"/>
            <a:stretch>
              <a:fillRect/>
            </a:stretch>
          </p:blipFill>
          <p:spPr>
            <a:xfrm>
              <a:off x="176677" y="948211"/>
              <a:ext cx="3055723" cy="3482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46" name="Group 846"/>
            <p:cNvGrpSpPr/>
            <p:nvPr/>
          </p:nvGrpSpPr>
          <p:grpSpPr>
            <a:xfrm>
              <a:off x="0" y="0"/>
              <a:ext cx="3410518" cy="6262337"/>
              <a:chOff x="0" y="0"/>
              <a:chExt cx="3410517" cy="6262336"/>
            </a:xfrm>
          </p:grpSpPr>
          <p:sp>
            <p:nvSpPr>
              <p:cNvPr id="843" name="Shape 843"/>
              <p:cNvSpPr/>
              <p:nvPr/>
            </p:nvSpPr>
            <p:spPr>
              <a:xfrm>
                <a:off x="168730" y="4367782"/>
                <a:ext cx="3067839" cy="1300816"/>
              </a:xfrm>
              <a:prstGeom prst="rect">
                <a:avLst/>
              </a:prstGeom>
              <a:solidFill>
                <a:srgbClr val="56C2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500">
                    <a:solidFill>
                      <a:srgbClr val="FFFFFF"/>
                    </a:solidFill>
                    <a:latin typeface="Lato Heavy"/>
                    <a:ea typeface="Lato Heavy"/>
                    <a:cs typeface="Lato Heavy"/>
                    <a:sym typeface="Lato Heavy"/>
                  </a:defRPr>
                </a:pPr>
              </a:p>
            </p:txBody>
          </p:sp>
          <p:pic>
            <p:nvPicPr>
              <p:cNvPr id="844" name="phon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3410518" cy="62623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5" name="ogl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63195" y="501865"/>
                <a:ext cx="884127" cy="4747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848" name="Shape 848"/>
          <p:cNvSpPr/>
          <p:nvPr/>
        </p:nvSpPr>
        <p:spPr>
          <a:xfrm>
            <a:off x="7734007" y="14479497"/>
            <a:ext cx="2368030" cy="87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loading…</a:t>
            </a:r>
          </a:p>
        </p:txBody>
      </p:sp>
      <p:pic>
        <p:nvPicPr>
          <p:cNvPr id="849" name="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91990" y="12642449"/>
            <a:ext cx="2603868" cy="5316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man1_panic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91990" y="12642449"/>
            <a:ext cx="2603868" cy="531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/>
        </p:nvSpPr>
        <p:spPr>
          <a:xfrm>
            <a:off x="-211741" y="8333916"/>
            <a:ext cx="13428282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858" name="Group 858"/>
          <p:cNvGrpSpPr/>
          <p:nvPr/>
        </p:nvGrpSpPr>
        <p:grpSpPr>
          <a:xfrm>
            <a:off x="7212763" y="1968455"/>
            <a:ext cx="3410518" cy="6262337"/>
            <a:chOff x="0" y="0"/>
            <a:chExt cx="3410517" cy="6262336"/>
          </a:xfrm>
        </p:grpSpPr>
        <p:pic>
          <p:nvPicPr>
            <p:cNvPr id="853" name="grumpyca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210" t="0" r="126" b="14400"/>
            <a:stretch>
              <a:fillRect/>
            </a:stretch>
          </p:blipFill>
          <p:spPr>
            <a:xfrm>
              <a:off x="176677" y="948211"/>
              <a:ext cx="3055723" cy="3482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57" name="Group 857"/>
            <p:cNvGrpSpPr/>
            <p:nvPr/>
          </p:nvGrpSpPr>
          <p:grpSpPr>
            <a:xfrm>
              <a:off x="0" y="0"/>
              <a:ext cx="3410518" cy="6262337"/>
              <a:chOff x="0" y="0"/>
              <a:chExt cx="3410517" cy="6262336"/>
            </a:xfrm>
          </p:grpSpPr>
          <p:sp>
            <p:nvSpPr>
              <p:cNvPr id="854" name="Shape 854"/>
              <p:cNvSpPr/>
              <p:nvPr/>
            </p:nvSpPr>
            <p:spPr>
              <a:xfrm>
                <a:off x="168730" y="4367782"/>
                <a:ext cx="3067839" cy="1300816"/>
              </a:xfrm>
              <a:prstGeom prst="rect">
                <a:avLst/>
              </a:prstGeom>
              <a:solidFill>
                <a:srgbClr val="56C2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500">
                    <a:solidFill>
                      <a:srgbClr val="FFFFFF"/>
                    </a:solidFill>
                    <a:latin typeface="Lato Heavy"/>
                    <a:ea typeface="Lato Heavy"/>
                    <a:cs typeface="Lato Heavy"/>
                    <a:sym typeface="Lato Heavy"/>
                  </a:defRPr>
                </a:pPr>
              </a:p>
            </p:txBody>
          </p:sp>
          <p:pic>
            <p:nvPicPr>
              <p:cNvPr id="855" name="phon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3410518" cy="62623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6" name="ogl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63195" y="501865"/>
                <a:ext cx="884127" cy="4747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859" name="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91990" y="3798346"/>
            <a:ext cx="2603868" cy="5316678"/>
          </a:xfrm>
          <a:prstGeom prst="rect">
            <a:avLst/>
          </a:prstGeom>
          <a:ln w="12700">
            <a:miter lim="400000"/>
          </a:ln>
        </p:spPr>
      </p:pic>
      <p:sp>
        <p:nvSpPr>
          <p:cNvPr id="860" name="Shape 860"/>
          <p:cNvSpPr/>
          <p:nvPr/>
        </p:nvSpPr>
        <p:spPr>
          <a:xfrm>
            <a:off x="7734007" y="6500578"/>
            <a:ext cx="2368030" cy="87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loading…</a:t>
            </a:r>
          </a:p>
        </p:txBody>
      </p:sp>
      <p:pic>
        <p:nvPicPr>
          <p:cNvPr id="861" name="man1_panic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91990" y="3798346"/>
            <a:ext cx="2603868" cy="5316678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Shape 862"/>
          <p:cNvSpPr/>
          <p:nvPr/>
        </p:nvSpPr>
        <p:spPr>
          <a:xfrm>
            <a:off x="402890" y="2255382"/>
            <a:ext cx="5498704" cy="1502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3" y="0"/>
                </a:moveTo>
                <a:cubicBezTo>
                  <a:pt x="771" y="0"/>
                  <a:pt x="0" y="2822"/>
                  <a:pt x="0" y="6303"/>
                </a:cubicBezTo>
                <a:lnTo>
                  <a:pt x="0" y="9879"/>
                </a:lnTo>
                <a:cubicBezTo>
                  <a:pt x="0" y="13360"/>
                  <a:pt x="771" y="16181"/>
                  <a:pt x="1723" y="16181"/>
                </a:cubicBezTo>
                <a:lnTo>
                  <a:pt x="12336" y="16181"/>
                </a:lnTo>
                <a:lnTo>
                  <a:pt x="12756" y="21600"/>
                </a:lnTo>
                <a:lnTo>
                  <a:pt x="13174" y="16181"/>
                </a:lnTo>
                <a:lnTo>
                  <a:pt x="19877" y="16181"/>
                </a:lnTo>
                <a:cubicBezTo>
                  <a:pt x="20829" y="16181"/>
                  <a:pt x="21600" y="13360"/>
                  <a:pt x="21600" y="9879"/>
                </a:cubicBezTo>
                <a:lnTo>
                  <a:pt x="21600" y="6303"/>
                </a:lnTo>
                <a:cubicBezTo>
                  <a:pt x="21600" y="2822"/>
                  <a:pt x="20829" y="0"/>
                  <a:pt x="19877" y="0"/>
                </a:cubicBezTo>
                <a:lnTo>
                  <a:pt x="1723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Ogle is </a:t>
            </a:r>
            <a:r>
              <a:rPr i="1"/>
              <a:t>crashing</a:t>
            </a:r>
            <a:r>
              <a:t>!</a:t>
            </a:r>
          </a:p>
        </p:txBody>
      </p:sp>
      <p:grpSp>
        <p:nvGrpSpPr>
          <p:cNvPr id="865" name="Group 865"/>
          <p:cNvGrpSpPr/>
          <p:nvPr/>
        </p:nvGrpSpPr>
        <p:grpSpPr>
          <a:xfrm>
            <a:off x="7437556" y="2418560"/>
            <a:ext cx="2953786" cy="5196311"/>
            <a:chOff x="0" y="0"/>
            <a:chExt cx="2953785" cy="5196309"/>
          </a:xfrm>
        </p:grpSpPr>
        <p:sp>
          <p:nvSpPr>
            <p:cNvPr id="863" name="Shape 863"/>
            <p:cNvSpPr/>
            <p:nvPr/>
          </p:nvSpPr>
          <p:spPr>
            <a:xfrm>
              <a:off x="0" y="0"/>
              <a:ext cx="2953786" cy="5196310"/>
            </a:xfrm>
            <a:prstGeom prst="rect">
              <a:avLst/>
            </a:prstGeom>
            <a:solidFill>
              <a:srgbClr val="DEDE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pic>
          <p:nvPicPr>
            <p:cNvPr id="864" name="error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85523" y="1663296"/>
              <a:ext cx="1589887" cy="1589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6" name="Shape 866"/>
          <p:cNvSpPr/>
          <p:nvPr/>
        </p:nvSpPr>
        <p:spPr>
          <a:xfrm>
            <a:off x="2449321" y="354355"/>
            <a:ext cx="810615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pPr/>
            <a:r>
              <a:t>This should work, right?</a:t>
            </a:r>
          </a:p>
        </p:txBody>
      </p:sp>
      <p:grpSp>
        <p:nvGrpSpPr>
          <p:cNvPr id="870" name="Group 870"/>
          <p:cNvGrpSpPr/>
          <p:nvPr/>
        </p:nvGrpSpPr>
        <p:grpSpPr>
          <a:xfrm>
            <a:off x="3784403" y="-6046214"/>
            <a:ext cx="5435993" cy="660401"/>
            <a:chOff x="0" y="0"/>
            <a:chExt cx="5435992" cy="660400"/>
          </a:xfrm>
        </p:grpSpPr>
        <p:sp>
          <p:nvSpPr>
            <p:cNvPr id="867" name="Shape 867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868" name="Shape 868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69" name="Shape 869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871" name="Shape 871"/>
          <p:cNvSpPr/>
          <p:nvPr/>
        </p:nvSpPr>
        <p:spPr>
          <a:xfrm flipV="1">
            <a:off x="318845" y="-5407447"/>
            <a:ext cx="1" cy="181959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874" name="Group 874"/>
          <p:cNvGrpSpPr/>
          <p:nvPr/>
        </p:nvGrpSpPr>
        <p:grpSpPr>
          <a:xfrm>
            <a:off x="856802" y="-5132652"/>
            <a:ext cx="2422502" cy="1270001"/>
            <a:chOff x="0" y="0"/>
            <a:chExt cx="2422501" cy="1270000"/>
          </a:xfrm>
        </p:grpSpPr>
        <p:sp>
          <p:nvSpPr>
            <p:cNvPr id="872" name="Shape 872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873" name="Shape 873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77" name="Group 877"/>
          <p:cNvGrpSpPr/>
          <p:nvPr/>
        </p:nvGrpSpPr>
        <p:grpSpPr>
          <a:xfrm>
            <a:off x="3303244" y="-5132652"/>
            <a:ext cx="1825144" cy="1270001"/>
            <a:chOff x="0" y="0"/>
            <a:chExt cx="1825142" cy="1270000"/>
          </a:xfrm>
        </p:grpSpPr>
        <p:sp>
          <p:nvSpPr>
            <p:cNvPr id="875" name="Shape 875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876" name="Shape 876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80" name="Group 880"/>
          <p:cNvGrpSpPr/>
          <p:nvPr/>
        </p:nvGrpSpPr>
        <p:grpSpPr>
          <a:xfrm>
            <a:off x="817466" y="-3343637"/>
            <a:ext cx="2419373" cy="1270001"/>
            <a:chOff x="0" y="0"/>
            <a:chExt cx="2419372" cy="1270000"/>
          </a:xfrm>
        </p:grpSpPr>
        <p:sp>
          <p:nvSpPr>
            <p:cNvPr id="878" name="Shape 878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879" name="Shape 879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83" name="Group 883"/>
          <p:cNvGrpSpPr/>
          <p:nvPr/>
        </p:nvGrpSpPr>
        <p:grpSpPr>
          <a:xfrm>
            <a:off x="3252188" y="-3343637"/>
            <a:ext cx="3101411" cy="1270001"/>
            <a:chOff x="0" y="0"/>
            <a:chExt cx="3101409" cy="1270000"/>
          </a:xfrm>
        </p:grpSpPr>
        <p:sp>
          <p:nvSpPr>
            <p:cNvPr id="881" name="Shape 881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882" name="Shape 882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886" name="Group 886"/>
          <p:cNvGrpSpPr/>
          <p:nvPr/>
        </p:nvGrpSpPr>
        <p:grpSpPr>
          <a:xfrm>
            <a:off x="6371821" y="-3343637"/>
            <a:ext cx="1840989" cy="1270001"/>
            <a:chOff x="0" y="0"/>
            <a:chExt cx="1840988" cy="1270000"/>
          </a:xfrm>
        </p:grpSpPr>
        <p:sp>
          <p:nvSpPr>
            <p:cNvPr id="884" name="Shape 884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885" name="Shape 885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887" name="Shape 887"/>
          <p:cNvSpPr/>
          <p:nvPr/>
        </p:nvSpPr>
        <p:spPr>
          <a:xfrm>
            <a:off x="318011" y="-4497652"/>
            <a:ext cx="32733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888" name="Shape 888"/>
          <p:cNvSpPr/>
          <p:nvPr/>
        </p:nvSpPr>
        <p:spPr>
          <a:xfrm flipH="1">
            <a:off x="801112" y="-4313294"/>
            <a:ext cx="1" cy="1638765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889" name="Shape 889"/>
          <p:cNvSpPr/>
          <p:nvPr/>
        </p:nvSpPr>
        <p:spPr>
          <a:xfrm>
            <a:off x="590057" y="-4708706"/>
            <a:ext cx="422110" cy="422110"/>
          </a:xfrm>
          <a:prstGeom prst="ellipse">
            <a:avLst/>
          </a:prstGeom>
          <a:solidFill>
            <a:srgbClr val="939393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894" name="Group 894"/>
          <p:cNvGrpSpPr/>
          <p:nvPr/>
        </p:nvGrpSpPr>
        <p:grpSpPr>
          <a:xfrm>
            <a:off x="5124700" y="-5407447"/>
            <a:ext cx="4378297" cy="2716709"/>
            <a:chOff x="0" y="0"/>
            <a:chExt cx="4378296" cy="2716708"/>
          </a:xfrm>
        </p:grpSpPr>
        <p:sp>
          <p:nvSpPr>
            <p:cNvPr id="890" name="Shape 890"/>
            <p:cNvSpPr/>
            <p:nvPr/>
          </p:nvSpPr>
          <p:spPr>
            <a:xfrm>
              <a:off x="0" y="909795"/>
              <a:ext cx="4335955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91" name="Shape 891"/>
            <p:cNvSpPr/>
            <p:nvPr/>
          </p:nvSpPr>
          <p:spPr>
            <a:xfrm>
              <a:off x="3400904" y="698740"/>
              <a:ext cx="422111" cy="422111"/>
            </a:xfrm>
            <a:prstGeom prst="ellipse">
              <a:avLst/>
            </a:prstGeom>
            <a:solidFill>
              <a:srgbClr val="939393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92" name="Shape 892"/>
            <p:cNvSpPr/>
            <p:nvPr/>
          </p:nvSpPr>
          <p:spPr>
            <a:xfrm>
              <a:off x="3107056" y="1152723"/>
              <a:ext cx="514089" cy="156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93" name="Shape 893"/>
            <p:cNvSpPr/>
            <p:nvPr/>
          </p:nvSpPr>
          <p:spPr>
            <a:xfrm flipV="1">
              <a:off x="4378296" y="-1"/>
              <a:ext cx="1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35" grpId="1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Class="entr" nodeType="afterEffect" presetSubtype="1" presetID="22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8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3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5" grpId="2"/>
      <p:bldP build="whole" bldLvl="1" animBg="1" rev="0" advAuto="0" spid="862" grpId="4"/>
      <p:bldP build="whole" bldLvl="1" animBg="1" rev="0" advAuto="0" spid="859" grpId="5"/>
      <p:bldP build="whole" bldLvl="1" animBg="1" rev="0" advAuto="0" spid="861" grpId="3"/>
      <p:bldP build="whole" bldLvl="1" animBg="1" rev="0" advAuto="0" spid="86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roup 899"/>
          <p:cNvGrpSpPr/>
          <p:nvPr/>
        </p:nvGrpSpPr>
        <p:grpSpPr>
          <a:xfrm>
            <a:off x="3784403" y="1794162"/>
            <a:ext cx="5435993" cy="660401"/>
            <a:chOff x="0" y="0"/>
            <a:chExt cx="5435992" cy="660400"/>
          </a:xfrm>
        </p:grpSpPr>
        <p:sp>
          <p:nvSpPr>
            <p:cNvPr id="896" name="Shape 896"/>
            <p:cNvSpPr/>
            <p:nvPr/>
          </p:nvSpPr>
          <p:spPr>
            <a:xfrm>
              <a:off x="2211304" y="0"/>
              <a:ext cx="101338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66666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897" name="Shape 897"/>
            <p:cNvSpPr/>
            <p:nvPr/>
          </p:nvSpPr>
          <p:spPr>
            <a:xfrm>
              <a:off x="0" y="387966"/>
              <a:ext cx="2123166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898" name="Shape 898"/>
            <p:cNvSpPr/>
            <p:nvPr/>
          </p:nvSpPr>
          <p:spPr>
            <a:xfrm>
              <a:off x="3312826" y="387966"/>
              <a:ext cx="2123167" cy="1"/>
            </a:xfrm>
            <a:prstGeom prst="line">
              <a:avLst/>
            </a:prstGeom>
            <a:noFill/>
            <a:ln w="50800" cap="flat">
              <a:solidFill>
                <a:srgbClr val="6666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900" name="Shape 900"/>
          <p:cNvSpPr/>
          <p:nvPr/>
        </p:nvSpPr>
        <p:spPr>
          <a:xfrm flipV="1">
            <a:off x="318845" y="2432930"/>
            <a:ext cx="1" cy="181959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903" name="Group 903"/>
          <p:cNvGrpSpPr/>
          <p:nvPr/>
        </p:nvGrpSpPr>
        <p:grpSpPr>
          <a:xfrm>
            <a:off x="856802" y="2707725"/>
            <a:ext cx="2422502" cy="1270001"/>
            <a:chOff x="0" y="0"/>
            <a:chExt cx="2422501" cy="1270000"/>
          </a:xfrm>
        </p:grpSpPr>
        <p:sp>
          <p:nvSpPr>
            <p:cNvPr id="901" name="Shape 901"/>
            <p:cNvSpPr/>
            <p:nvPr/>
          </p:nvSpPr>
          <p:spPr>
            <a:xfrm>
              <a:off x="669901" y="0"/>
              <a:ext cx="1752601" cy="1270000"/>
            </a:xfrm>
            <a:prstGeom prst="rect">
              <a:avLst/>
            </a:prstGeom>
            <a:solidFill>
              <a:srgbClr val="4B90B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</a:t>
              </a:r>
            </a:p>
          </p:txBody>
        </p:sp>
        <p:sp>
          <p:nvSpPr>
            <p:cNvPr id="902" name="Shape 902"/>
            <p:cNvSpPr/>
            <p:nvPr/>
          </p:nvSpPr>
          <p:spPr>
            <a:xfrm>
              <a:off x="0" y="637746"/>
              <a:ext cx="632551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906" name="Group 906"/>
          <p:cNvGrpSpPr/>
          <p:nvPr/>
        </p:nvGrpSpPr>
        <p:grpSpPr>
          <a:xfrm>
            <a:off x="3303244" y="2707725"/>
            <a:ext cx="1825144" cy="1270001"/>
            <a:chOff x="0" y="0"/>
            <a:chExt cx="1825142" cy="1270000"/>
          </a:xfrm>
        </p:grpSpPr>
        <p:sp>
          <p:nvSpPr>
            <p:cNvPr id="904" name="Shape 904"/>
            <p:cNvSpPr/>
            <p:nvPr/>
          </p:nvSpPr>
          <p:spPr>
            <a:xfrm>
              <a:off x="664362" y="0"/>
              <a:ext cx="1160781" cy="1270000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</a:t>
              </a:r>
            </a:p>
          </p:txBody>
        </p:sp>
        <p:sp>
          <p:nvSpPr>
            <p:cNvPr id="905" name="Shape 905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909" name="Group 909"/>
          <p:cNvGrpSpPr/>
          <p:nvPr/>
        </p:nvGrpSpPr>
        <p:grpSpPr>
          <a:xfrm>
            <a:off x="817466" y="4496739"/>
            <a:ext cx="2419373" cy="1270001"/>
            <a:chOff x="0" y="0"/>
            <a:chExt cx="2419372" cy="1270000"/>
          </a:xfrm>
        </p:grpSpPr>
        <p:sp>
          <p:nvSpPr>
            <p:cNvPr id="907" name="Shape 907"/>
            <p:cNvSpPr/>
            <p:nvPr/>
          </p:nvSpPr>
          <p:spPr>
            <a:xfrm>
              <a:off x="666772" y="0"/>
              <a:ext cx="1752601" cy="1270000"/>
            </a:xfrm>
            <a:prstGeom prst="rect">
              <a:avLst/>
            </a:prstGeom>
            <a:solidFill>
              <a:srgbClr val="C21D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</a:t>
              </a:r>
            </a:p>
          </p:txBody>
        </p:sp>
        <p:sp>
          <p:nvSpPr>
            <p:cNvPr id="908" name="Shape 908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912" name="Group 912"/>
          <p:cNvGrpSpPr/>
          <p:nvPr/>
        </p:nvGrpSpPr>
        <p:grpSpPr>
          <a:xfrm>
            <a:off x="3252188" y="4496739"/>
            <a:ext cx="3101411" cy="1270001"/>
            <a:chOff x="0" y="0"/>
            <a:chExt cx="3101409" cy="1270000"/>
          </a:xfrm>
        </p:grpSpPr>
        <p:sp>
          <p:nvSpPr>
            <p:cNvPr id="910" name="Shape 910"/>
            <p:cNvSpPr/>
            <p:nvPr/>
          </p:nvSpPr>
          <p:spPr>
            <a:xfrm>
              <a:off x="668197" y="0"/>
              <a:ext cx="2433213" cy="1270000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</a:t>
              </a:r>
            </a:p>
          </p:txBody>
        </p:sp>
        <p:sp>
          <p:nvSpPr>
            <p:cNvPr id="911" name="Shape 911"/>
            <p:cNvSpPr/>
            <p:nvPr/>
          </p:nvSpPr>
          <p:spPr>
            <a:xfrm>
              <a:off x="0" y="637746"/>
              <a:ext cx="63009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915" name="Group 915"/>
          <p:cNvGrpSpPr/>
          <p:nvPr/>
        </p:nvGrpSpPr>
        <p:grpSpPr>
          <a:xfrm>
            <a:off x="6371821" y="4496739"/>
            <a:ext cx="1840989" cy="1270001"/>
            <a:chOff x="0" y="0"/>
            <a:chExt cx="1840988" cy="1270000"/>
          </a:xfrm>
        </p:grpSpPr>
        <p:sp>
          <p:nvSpPr>
            <p:cNvPr id="913" name="Shape 913"/>
            <p:cNvSpPr/>
            <p:nvPr/>
          </p:nvSpPr>
          <p:spPr>
            <a:xfrm>
              <a:off x="680208" y="0"/>
              <a:ext cx="1160781" cy="1270000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700" tIns="12700" rIns="12700" bIns="12700" numCol="1" anchor="ctr">
              <a:noAutofit/>
            </a:bodyPr>
            <a:lstStyle>
              <a:lvl1pPr>
                <a:spcBef>
                  <a:spcPts val="4200"/>
                </a:spcBef>
                <a:defRPr sz="56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</a:t>
              </a:r>
            </a:p>
          </p:txBody>
        </p:sp>
        <p:sp>
          <p:nvSpPr>
            <p:cNvPr id="914" name="Shape 914"/>
            <p:cNvSpPr/>
            <p:nvPr/>
          </p:nvSpPr>
          <p:spPr>
            <a:xfrm>
              <a:off x="0" y="635000"/>
              <a:ext cx="63009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916" name="Shape 916"/>
          <p:cNvSpPr/>
          <p:nvPr/>
        </p:nvSpPr>
        <p:spPr>
          <a:xfrm>
            <a:off x="318011" y="3342725"/>
            <a:ext cx="32733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917" name="Shape 917"/>
          <p:cNvSpPr/>
          <p:nvPr/>
        </p:nvSpPr>
        <p:spPr>
          <a:xfrm flipH="1">
            <a:off x="801112" y="3527083"/>
            <a:ext cx="1" cy="1638765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918" name="Shape 918"/>
          <p:cNvSpPr/>
          <p:nvPr/>
        </p:nvSpPr>
        <p:spPr>
          <a:xfrm>
            <a:off x="590057" y="3131670"/>
            <a:ext cx="422110" cy="422111"/>
          </a:xfrm>
          <a:prstGeom prst="ellipse">
            <a:avLst/>
          </a:prstGeom>
          <a:solidFill>
            <a:srgbClr val="939393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923" name="Group 923"/>
          <p:cNvGrpSpPr/>
          <p:nvPr/>
        </p:nvGrpSpPr>
        <p:grpSpPr>
          <a:xfrm>
            <a:off x="5124700" y="2432930"/>
            <a:ext cx="4378297" cy="2716709"/>
            <a:chOff x="0" y="0"/>
            <a:chExt cx="4378296" cy="2716708"/>
          </a:xfrm>
        </p:grpSpPr>
        <p:sp>
          <p:nvSpPr>
            <p:cNvPr id="919" name="Shape 919"/>
            <p:cNvSpPr/>
            <p:nvPr/>
          </p:nvSpPr>
          <p:spPr>
            <a:xfrm>
              <a:off x="0" y="909795"/>
              <a:ext cx="4335955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20" name="Shape 920"/>
            <p:cNvSpPr/>
            <p:nvPr/>
          </p:nvSpPr>
          <p:spPr>
            <a:xfrm>
              <a:off x="3400904" y="698740"/>
              <a:ext cx="422111" cy="422111"/>
            </a:xfrm>
            <a:prstGeom prst="ellipse">
              <a:avLst/>
            </a:prstGeom>
            <a:solidFill>
              <a:srgbClr val="939393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21" name="Shape 921"/>
            <p:cNvSpPr/>
            <p:nvPr/>
          </p:nvSpPr>
          <p:spPr>
            <a:xfrm>
              <a:off x="3107056" y="1152723"/>
              <a:ext cx="514089" cy="156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22" name="Shape 922"/>
            <p:cNvSpPr/>
            <p:nvPr/>
          </p:nvSpPr>
          <p:spPr>
            <a:xfrm flipV="1">
              <a:off x="4378296" y="-1"/>
              <a:ext cx="1" cy="1819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924" name="Shape 9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Kinds of Errors</a:t>
            </a:r>
          </a:p>
        </p:txBody>
      </p:sp>
      <p:sp>
        <p:nvSpPr>
          <p:cNvPr id="925" name="Shape 925"/>
          <p:cNvSpPr/>
          <p:nvPr/>
        </p:nvSpPr>
        <p:spPr>
          <a:xfrm>
            <a:off x="2001266" y="7112773"/>
            <a:ext cx="900226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These threads read and write the</a:t>
            </a:r>
            <a:br/>
            <a:r>
              <a:t>image database at the same time.</a:t>
            </a:r>
          </a:p>
        </p:txBody>
      </p:sp>
      <p:sp>
        <p:nvSpPr>
          <p:cNvPr id="926" name="Shape 926"/>
          <p:cNvSpPr/>
          <p:nvPr/>
        </p:nvSpPr>
        <p:spPr>
          <a:xfrm>
            <a:off x="5089631" y="4071799"/>
            <a:ext cx="3851112" cy="3230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9265" y="15951"/>
                  <a:pt x="4240" y="13539"/>
                  <a:pt x="0" y="0"/>
                </a:cubicBezTo>
              </a:path>
            </a:pathLst>
          </a:custGeom>
          <a:ln w="635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927" name="Shape 927"/>
          <p:cNvSpPr/>
          <p:nvPr/>
        </p:nvSpPr>
        <p:spPr>
          <a:xfrm>
            <a:off x="5117007" y="5835390"/>
            <a:ext cx="1462218" cy="1487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8563" y="11643"/>
                  <a:pt x="1185" y="11848"/>
                  <a:pt x="0" y="0"/>
                </a:cubicBezTo>
              </a:path>
            </a:pathLst>
          </a:custGeom>
          <a:ln w="635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7" grpId="2"/>
      <p:bldP build="whole" bldLvl="1" animBg="1" rev="0" advAuto="0" spid="926" grpId="3"/>
      <p:bldP build="whole" bldLvl="1" animBg="1" rev="0" advAuto="0" spid="92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roup 931"/>
          <p:cNvGrpSpPr/>
          <p:nvPr/>
        </p:nvGrpSpPr>
        <p:grpSpPr>
          <a:xfrm>
            <a:off x="952135" y="1200920"/>
            <a:ext cx="11483130" cy="1054101"/>
            <a:chOff x="38099" y="0"/>
            <a:chExt cx="11483128" cy="1054100"/>
          </a:xfrm>
        </p:grpSpPr>
        <p:sp>
          <p:nvSpPr>
            <p:cNvPr id="929" name="Shape 929"/>
            <p:cNvSpPr/>
            <p:nvPr/>
          </p:nvSpPr>
          <p:spPr>
            <a:xfrm>
              <a:off x="38099" y="0"/>
              <a:ext cx="658587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</a:t>
              </a:r>
            </a:p>
          </p:txBody>
        </p:sp>
        <p:sp>
          <p:nvSpPr>
            <p:cNvPr id="930" name="Shape 930"/>
            <p:cNvSpPr/>
            <p:nvPr/>
          </p:nvSpPr>
          <p:spPr>
            <a:xfrm>
              <a:off x="810252" y="114300"/>
              <a:ext cx="10710977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we have to write parallel programs</a:t>
              </a:r>
            </a:p>
          </p:txBody>
        </p:sp>
      </p:grpSp>
      <p:grpSp>
        <p:nvGrpSpPr>
          <p:cNvPr id="934" name="Group 934"/>
          <p:cNvGrpSpPr/>
          <p:nvPr/>
        </p:nvGrpSpPr>
        <p:grpSpPr>
          <a:xfrm>
            <a:off x="498110" y="2809073"/>
            <a:ext cx="9605232" cy="1054101"/>
            <a:chOff x="-25399" y="0"/>
            <a:chExt cx="9605230" cy="1054100"/>
          </a:xfrm>
        </p:grpSpPr>
        <p:sp>
          <p:nvSpPr>
            <p:cNvPr id="932" name="Shape 932"/>
            <p:cNvSpPr/>
            <p:nvPr/>
          </p:nvSpPr>
          <p:spPr>
            <a:xfrm>
              <a:off x="-25400" y="0"/>
              <a:ext cx="1134836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</a:t>
              </a:r>
            </a:p>
          </p:txBody>
        </p:sp>
        <p:sp>
          <p:nvSpPr>
            <p:cNvPr id="933" name="Shape 933"/>
            <p:cNvSpPr/>
            <p:nvPr/>
          </p:nvSpPr>
          <p:spPr>
            <a:xfrm>
              <a:off x="1226177" y="114300"/>
              <a:ext cx="835365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How to write parallel programs</a:t>
              </a:r>
            </a:p>
          </p:txBody>
        </p:sp>
      </p:grpSp>
      <p:grpSp>
        <p:nvGrpSpPr>
          <p:cNvPr id="937" name="Group 937"/>
          <p:cNvGrpSpPr/>
          <p:nvPr/>
        </p:nvGrpSpPr>
        <p:grpSpPr>
          <a:xfrm>
            <a:off x="629646" y="4417226"/>
            <a:ext cx="10167217" cy="1054101"/>
            <a:chOff x="0" y="0"/>
            <a:chExt cx="10167216" cy="1054100"/>
          </a:xfrm>
        </p:grpSpPr>
        <p:sp>
          <p:nvSpPr>
            <p:cNvPr id="935" name="Shape 935"/>
            <p:cNvSpPr/>
            <p:nvPr/>
          </p:nvSpPr>
          <p:spPr>
            <a:xfrm>
              <a:off x="0" y="0"/>
              <a:ext cx="998765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</a:t>
              </a:r>
            </a:p>
          </p:txBody>
        </p:sp>
        <p:sp>
          <p:nvSpPr>
            <p:cNvPr id="936" name="Shape 936"/>
            <p:cNvSpPr/>
            <p:nvPr/>
          </p:nvSpPr>
          <p:spPr>
            <a:xfrm>
              <a:off x="1107341" y="114300"/>
              <a:ext cx="9059876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parallel programming is hard</a:t>
              </a:r>
            </a:p>
          </p:txBody>
        </p:sp>
      </p:grpSp>
      <p:sp>
        <p:nvSpPr>
          <p:cNvPr id="938" name="Shape 938"/>
          <p:cNvSpPr/>
          <p:nvPr/>
        </p:nvSpPr>
        <p:spPr>
          <a:xfrm>
            <a:off x="212633" y="4264125"/>
            <a:ext cx="12962134" cy="3180313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  <p:sp>
        <p:nvSpPr>
          <p:cNvPr id="939" name="Shape 939"/>
          <p:cNvSpPr/>
          <p:nvPr/>
        </p:nvSpPr>
        <p:spPr>
          <a:xfrm>
            <a:off x="212634" y="682861"/>
            <a:ext cx="12962133" cy="1725261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roup 943"/>
          <p:cNvGrpSpPr/>
          <p:nvPr/>
        </p:nvGrpSpPr>
        <p:grpSpPr>
          <a:xfrm>
            <a:off x="952135" y="1200920"/>
            <a:ext cx="11483130" cy="1054101"/>
            <a:chOff x="38099" y="0"/>
            <a:chExt cx="11483128" cy="1054100"/>
          </a:xfrm>
        </p:grpSpPr>
        <p:sp>
          <p:nvSpPr>
            <p:cNvPr id="941" name="Shape 941"/>
            <p:cNvSpPr/>
            <p:nvPr/>
          </p:nvSpPr>
          <p:spPr>
            <a:xfrm>
              <a:off x="38099" y="0"/>
              <a:ext cx="658587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</a:t>
              </a:r>
            </a:p>
          </p:txBody>
        </p:sp>
        <p:sp>
          <p:nvSpPr>
            <p:cNvPr id="942" name="Shape 942"/>
            <p:cNvSpPr/>
            <p:nvPr/>
          </p:nvSpPr>
          <p:spPr>
            <a:xfrm>
              <a:off x="810252" y="114300"/>
              <a:ext cx="10710977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we have to write parallel programs</a:t>
              </a:r>
            </a:p>
          </p:txBody>
        </p:sp>
      </p:grpSp>
      <p:grpSp>
        <p:nvGrpSpPr>
          <p:cNvPr id="946" name="Group 946"/>
          <p:cNvGrpSpPr/>
          <p:nvPr/>
        </p:nvGrpSpPr>
        <p:grpSpPr>
          <a:xfrm>
            <a:off x="498110" y="2809073"/>
            <a:ext cx="9605232" cy="1054101"/>
            <a:chOff x="-25399" y="0"/>
            <a:chExt cx="9605230" cy="1054100"/>
          </a:xfrm>
        </p:grpSpPr>
        <p:sp>
          <p:nvSpPr>
            <p:cNvPr id="944" name="Shape 944"/>
            <p:cNvSpPr/>
            <p:nvPr/>
          </p:nvSpPr>
          <p:spPr>
            <a:xfrm>
              <a:off x="-25400" y="0"/>
              <a:ext cx="1134836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</a:t>
              </a:r>
            </a:p>
          </p:txBody>
        </p:sp>
        <p:sp>
          <p:nvSpPr>
            <p:cNvPr id="945" name="Shape 945"/>
            <p:cNvSpPr/>
            <p:nvPr/>
          </p:nvSpPr>
          <p:spPr>
            <a:xfrm>
              <a:off x="1226177" y="114300"/>
              <a:ext cx="835365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How to write parallel programs</a:t>
              </a:r>
            </a:p>
          </p:txBody>
        </p:sp>
      </p:grpSp>
      <p:grpSp>
        <p:nvGrpSpPr>
          <p:cNvPr id="949" name="Group 949"/>
          <p:cNvGrpSpPr/>
          <p:nvPr/>
        </p:nvGrpSpPr>
        <p:grpSpPr>
          <a:xfrm>
            <a:off x="629646" y="4417226"/>
            <a:ext cx="10167217" cy="1054101"/>
            <a:chOff x="0" y="0"/>
            <a:chExt cx="10167216" cy="1054100"/>
          </a:xfrm>
        </p:grpSpPr>
        <p:sp>
          <p:nvSpPr>
            <p:cNvPr id="947" name="Shape 947"/>
            <p:cNvSpPr/>
            <p:nvPr/>
          </p:nvSpPr>
          <p:spPr>
            <a:xfrm>
              <a:off x="0" y="0"/>
              <a:ext cx="998765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solidFill>
                    <a:srgbClr val="323333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</a:t>
              </a:r>
            </a:p>
          </p:txBody>
        </p:sp>
        <p:sp>
          <p:nvSpPr>
            <p:cNvPr id="948" name="Shape 948"/>
            <p:cNvSpPr/>
            <p:nvPr/>
          </p:nvSpPr>
          <p:spPr>
            <a:xfrm>
              <a:off x="1107341" y="114300"/>
              <a:ext cx="9059876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Why parallel programming is hard</a:t>
              </a:r>
            </a:p>
          </p:txBody>
        </p:sp>
      </p:grpSp>
      <p:sp>
        <p:nvSpPr>
          <p:cNvPr id="950" name="Shape 950"/>
          <p:cNvSpPr/>
          <p:nvPr/>
        </p:nvSpPr>
        <p:spPr>
          <a:xfrm>
            <a:off x="212633" y="5660421"/>
            <a:ext cx="12962134" cy="1784017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  <p:sp>
        <p:nvSpPr>
          <p:cNvPr id="951" name="Shape 951"/>
          <p:cNvSpPr/>
          <p:nvPr/>
        </p:nvSpPr>
        <p:spPr>
          <a:xfrm>
            <a:off x="212634" y="682861"/>
            <a:ext cx="12962133" cy="3296885"/>
          </a:xfrm>
          <a:prstGeom prst="rect">
            <a:avLst/>
          </a:prstGeom>
          <a:solidFill>
            <a:srgbClr val="F4F4F4">
              <a:alpha val="705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4200"/>
              </a:spcBef>
              <a:defRPr sz="6400">
                <a:latin typeface="Lato Heavy"/>
                <a:ea typeface="Lato Heavy"/>
                <a:cs typeface="Lato Heavy"/>
                <a:sym typeface="Lato Heavy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-134223" y="7206950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157" name="blueshirt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92440" y="3402368"/>
            <a:ext cx="2548811" cy="5204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rumpycat.jpg"/>
          <p:cNvPicPr>
            <a:picLocks noChangeAspect="1"/>
          </p:cNvPicPr>
          <p:nvPr/>
        </p:nvPicPr>
        <p:blipFill>
          <a:blip r:embed="rId3">
            <a:extLst/>
          </a:blip>
          <a:srcRect l="7210" t="0" r="126" b="14400"/>
          <a:stretch>
            <a:fillRect/>
          </a:stretch>
        </p:blipFill>
        <p:spPr>
          <a:xfrm>
            <a:off x="5146146" y="2939942"/>
            <a:ext cx="2711231" cy="30901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161"/>
          <p:cNvGrpSpPr/>
          <p:nvPr/>
        </p:nvGrpSpPr>
        <p:grpSpPr>
          <a:xfrm>
            <a:off x="4989386" y="2098628"/>
            <a:ext cx="3026028" cy="5556344"/>
            <a:chOff x="0" y="0"/>
            <a:chExt cx="3026027" cy="5556342"/>
          </a:xfrm>
        </p:grpSpPr>
        <p:sp>
          <p:nvSpPr>
            <p:cNvPr id="159" name="Shape 159"/>
            <p:cNvSpPr/>
            <p:nvPr/>
          </p:nvSpPr>
          <p:spPr>
            <a:xfrm>
              <a:off x="149708" y="3875374"/>
              <a:ext cx="2721982" cy="1154166"/>
            </a:xfrm>
            <a:prstGeom prst="rect">
              <a:avLst/>
            </a:prstGeom>
            <a:solidFill>
              <a:srgbClr val="56C2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500">
                  <a:solidFill>
                    <a:srgbClr val="FFFFFF"/>
                  </a:solidFill>
                  <a:latin typeface="Lato Heavy"/>
                  <a:ea typeface="Lato Heavy"/>
                  <a:cs typeface="Lato Heavy"/>
                  <a:sym typeface="Lato Heavy"/>
                </a:defRPr>
              </a:pPr>
            </a:p>
          </p:txBody>
        </p:sp>
        <p:pic>
          <p:nvPicPr>
            <p:cNvPr id="160" name="phon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3026028" cy="5556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/>
          <p:nvPr/>
        </p:nvSpPr>
        <p:spPr>
          <a:xfrm>
            <a:off x="-134223" y="8623491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954" name="foreca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8803" y="1796080"/>
            <a:ext cx="5787194" cy="4158992"/>
          </a:xfrm>
          <a:prstGeom prst="rect">
            <a:avLst/>
          </a:prstGeom>
          <a:ln w="12700">
            <a:miter lim="400000"/>
          </a:ln>
        </p:spPr>
      </p:pic>
      <p:sp>
        <p:nvSpPr>
          <p:cNvPr id="955" name="Shape 9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Race Conditions</a:t>
            </a:r>
          </a:p>
        </p:txBody>
      </p:sp>
      <p:pic>
        <p:nvPicPr>
          <p:cNvPr id="956" name="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148" y="4970647"/>
            <a:ext cx="2189980" cy="447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7" name="woman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23711" y="4970647"/>
            <a:ext cx="2066437" cy="4471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2" name="Group 962"/>
          <p:cNvGrpSpPr/>
          <p:nvPr/>
        </p:nvGrpSpPr>
        <p:grpSpPr>
          <a:xfrm>
            <a:off x="192929" y="2466429"/>
            <a:ext cx="4341277" cy="2668830"/>
            <a:chOff x="-131795" y="0"/>
            <a:chExt cx="4341276" cy="2668829"/>
          </a:xfrm>
        </p:grpSpPr>
        <p:sp>
          <p:nvSpPr>
            <p:cNvPr id="958" name="Shape 958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I’ll make sure we have bread and milk</a:t>
              </a:r>
            </a:p>
          </p:txBody>
        </p:sp>
        <p:sp>
          <p:nvSpPr>
            <p:cNvPr id="959" name="Shape 959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60" name="Shape 960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61" name="Shape 961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967" name="Group 967"/>
          <p:cNvGrpSpPr/>
          <p:nvPr/>
        </p:nvGrpSpPr>
        <p:grpSpPr>
          <a:xfrm>
            <a:off x="8154903" y="2466429"/>
            <a:ext cx="4341277" cy="2668830"/>
            <a:chOff x="-131795" y="0"/>
            <a:chExt cx="4341276" cy="2668829"/>
          </a:xfrm>
        </p:grpSpPr>
        <p:sp>
          <p:nvSpPr>
            <p:cNvPr id="963" name="Shape 963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I’ll make sure we have bread and milk</a:t>
              </a:r>
            </a:p>
          </p:txBody>
        </p:sp>
        <p:sp>
          <p:nvSpPr>
            <p:cNvPr id="964" name="Shape 964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65" name="Shape 965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66" name="Shape 966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99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Class="exit" nodeType="after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2" grpId="3"/>
      <p:bldP build="whole" bldLvl="1" animBg="1" rev="0" advAuto="0" spid="962" grpId="4"/>
      <p:bldP build="whole" bldLvl="1" animBg="1" rev="0" advAuto="0" spid="967" grpId="5"/>
      <p:bldP build="whole" bldLvl="1" animBg="1" rev="0" advAuto="0" spid="957" grpId="7"/>
      <p:bldP build="whole" bldLvl="1" animBg="1" rev="0" advAuto="0" spid="954" grpId="1"/>
      <p:bldP build="whole" bldLvl="1" animBg="1" rev="0" advAuto="0" spid="956" grpId="6"/>
      <p:bldP build="whole" bldLvl="1" animBg="1" rev="0" advAuto="0" spid="967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0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1" name="man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6" name="Group 976"/>
          <p:cNvGrpSpPr/>
          <p:nvPr/>
        </p:nvGrpSpPr>
        <p:grpSpPr>
          <a:xfrm>
            <a:off x="7697335" y="400411"/>
            <a:ext cx="4341277" cy="2668830"/>
            <a:chOff x="-131795" y="0"/>
            <a:chExt cx="4341276" cy="2668829"/>
          </a:xfrm>
        </p:grpSpPr>
        <p:sp>
          <p:nvSpPr>
            <p:cNvPr id="972" name="Shape 972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Oh no! Better go to the store.</a:t>
              </a:r>
            </a:p>
          </p:txBody>
        </p:sp>
        <p:sp>
          <p:nvSpPr>
            <p:cNvPr id="973" name="Shape 973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74" name="Shape 974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75" name="Shape 975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981" name="Group 981"/>
          <p:cNvGrpSpPr/>
          <p:nvPr/>
        </p:nvGrpSpPr>
        <p:grpSpPr>
          <a:xfrm>
            <a:off x="891395" y="400411"/>
            <a:ext cx="4341277" cy="2668830"/>
            <a:chOff x="-131795" y="0"/>
            <a:chExt cx="4341276" cy="2668829"/>
          </a:xfrm>
        </p:grpSpPr>
        <p:sp>
          <p:nvSpPr>
            <p:cNvPr id="977" name="Shape 977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Oh no! Better go to the store.</a:t>
              </a:r>
            </a:p>
          </p:txBody>
        </p:sp>
        <p:sp>
          <p:nvSpPr>
            <p:cNvPr id="978" name="Shape 978"/>
            <p:cNvSpPr/>
            <p:nvPr/>
          </p:nvSpPr>
          <p:spPr>
            <a:xfrm>
              <a:off x="2495565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79" name="Shape 979"/>
            <p:cNvSpPr/>
            <p:nvPr/>
          </p:nvSpPr>
          <p:spPr>
            <a:xfrm>
              <a:off x="2372309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80" name="Shape 980"/>
            <p:cNvSpPr/>
            <p:nvPr/>
          </p:nvSpPr>
          <p:spPr>
            <a:xfrm>
              <a:off x="2211510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499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0" grpId="1"/>
      <p:bldP build="whole" bldLvl="1" animBg="1" rev="0" advAuto="0" spid="976" grpId="2"/>
      <p:bldP build="whole" bldLvl="1" animBg="1" rev="0" advAuto="0" spid="976" grpId="3"/>
      <p:bldP build="whole" bldLvl="1" animBg="1" rev="0" advAuto="0" spid="981" grpId="6"/>
      <p:bldP build="whole" bldLvl="1" animBg="1" rev="0" advAuto="0" spid="971" grpId="5"/>
      <p:bldP build="whole" bldLvl="1" animBg="1" rev="0" advAuto="0" spid="970" grpId="4"/>
      <p:bldP build="whole" bldLvl="1" animBg="1" rev="0" advAuto="0" spid="981" grpId="7"/>
      <p:bldP build="whole" bldLvl="1" animBg="1" rev="0" advAuto="0" spid="971" grpId="8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4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brea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342">
            <a:off x="6053216" y="3015979"/>
            <a:ext cx="1756559" cy="143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mil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4613" y="1659542"/>
            <a:ext cx="991400" cy="150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499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9"/>
                            </p:stCondLst>
                            <p:childTnLst>
                              <p:par>
                                <p:cTn id="1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5" grpId="2"/>
      <p:bldP build="whole" bldLvl="1" animBg="1" rev="0" advAuto="0" spid="986" grpId="3"/>
      <p:bldP build="whole" bldLvl="1" animBg="1" rev="0" advAuto="0" spid="98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9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75637" y="2403583"/>
            <a:ext cx="3252746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0" name="bread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342">
            <a:off x="6053216" y="3015979"/>
            <a:ext cx="1756559" cy="143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1" name="mil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4613" y="1659542"/>
            <a:ext cx="991400" cy="15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2" name="man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3" name="man1_panic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bread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599191">
            <a:off x="-643939" y="4547357"/>
            <a:ext cx="2520126" cy="2055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5" name="mil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38334" y="4371435"/>
            <a:ext cx="1583521" cy="24075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0" name="Group 1000"/>
          <p:cNvGrpSpPr/>
          <p:nvPr/>
        </p:nvGrpSpPr>
        <p:grpSpPr>
          <a:xfrm>
            <a:off x="1984039" y="766133"/>
            <a:ext cx="4961448" cy="2585353"/>
            <a:chOff x="-150623" y="464731"/>
            <a:chExt cx="4961446" cy="2585352"/>
          </a:xfrm>
        </p:grpSpPr>
        <p:sp>
          <p:nvSpPr>
            <p:cNvPr id="996" name="Shape 996"/>
            <p:cNvSpPr/>
            <p:nvPr/>
          </p:nvSpPr>
          <p:spPr>
            <a:xfrm>
              <a:off x="-150624" y="464731"/>
              <a:ext cx="4961448" cy="135406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7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 hate race conditions!</a:t>
              </a:r>
            </a:p>
          </p:txBody>
        </p:sp>
        <p:sp>
          <p:nvSpPr>
            <p:cNvPr id="997" name="Shape 997"/>
            <p:cNvSpPr/>
            <p:nvPr/>
          </p:nvSpPr>
          <p:spPr>
            <a:xfrm>
              <a:off x="1271790" y="1982691"/>
              <a:ext cx="452870" cy="452871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98" name="Shape 998"/>
            <p:cNvSpPr/>
            <p:nvPr/>
          </p:nvSpPr>
          <p:spPr>
            <a:xfrm>
              <a:off x="1138996" y="2504583"/>
              <a:ext cx="287482" cy="287483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999" name="Shape 999"/>
            <p:cNvSpPr/>
            <p:nvPr/>
          </p:nvSpPr>
          <p:spPr>
            <a:xfrm>
              <a:off x="901992" y="2864171"/>
              <a:ext cx="185913" cy="185913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499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9"/>
                            </p:stCondLst>
                            <p:childTnLst>
                              <p:par>
                                <p:cTn id="25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99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0" grpId="5"/>
      <p:bldP build="whole" bldLvl="1" animBg="1" rev="0" advAuto="0" spid="994" grpId="3"/>
      <p:bldP build="whole" bldLvl="1" animBg="1" rev="0" advAuto="0" spid="993" grpId="4"/>
      <p:bldP build="whole" bldLvl="1" animBg="1" rev="0" advAuto="0" spid="995" grpId="2"/>
      <p:bldP build="whole" bldLvl="1" animBg="1" rev="0" advAuto="0" spid="99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/>
          <p:nvPr/>
        </p:nvSpPr>
        <p:spPr>
          <a:xfrm>
            <a:off x="-134223" y="8623491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1003" name="foreca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8803" y="1796080"/>
            <a:ext cx="5787194" cy="4158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4" name="Shape 10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again with a lock</a:t>
            </a:r>
          </a:p>
        </p:txBody>
      </p:sp>
      <p:pic>
        <p:nvPicPr>
          <p:cNvPr id="1005" name="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148" y="4970647"/>
            <a:ext cx="2189980" cy="447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6" name="woman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23711" y="4970647"/>
            <a:ext cx="2066437" cy="4471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1" name="Group 1011"/>
          <p:cNvGrpSpPr/>
          <p:nvPr/>
        </p:nvGrpSpPr>
        <p:grpSpPr>
          <a:xfrm>
            <a:off x="192929" y="2466429"/>
            <a:ext cx="4341277" cy="2668830"/>
            <a:chOff x="-131795" y="0"/>
            <a:chExt cx="4341276" cy="2668829"/>
          </a:xfrm>
        </p:grpSpPr>
        <p:sp>
          <p:nvSpPr>
            <p:cNvPr id="1007" name="Shape 1007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I’ll make sure we have bread and milk</a:t>
              </a: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016" name="Group 1016"/>
          <p:cNvGrpSpPr/>
          <p:nvPr/>
        </p:nvGrpSpPr>
        <p:grpSpPr>
          <a:xfrm>
            <a:off x="8154903" y="2466429"/>
            <a:ext cx="4341277" cy="2668830"/>
            <a:chOff x="-131795" y="0"/>
            <a:chExt cx="4341276" cy="2668829"/>
          </a:xfrm>
        </p:grpSpPr>
        <p:sp>
          <p:nvSpPr>
            <p:cNvPr id="1012" name="Shape 1012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I’ll make sure we have bread and milk</a:t>
              </a: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3" grpId="1"/>
      <p:bldP build="whole" bldLvl="1" animBg="1" rev="0" advAuto="0" spid="1011" grpId="3"/>
      <p:bldP build="whole" bldLvl="1" animBg="1" rev="0" advAuto="0" spid="1016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9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4" name="Group 1024"/>
          <p:cNvGrpSpPr/>
          <p:nvPr/>
        </p:nvGrpSpPr>
        <p:grpSpPr>
          <a:xfrm>
            <a:off x="7678130" y="400411"/>
            <a:ext cx="4341277" cy="2668830"/>
            <a:chOff x="-131795" y="0"/>
            <a:chExt cx="4341276" cy="2668829"/>
          </a:xfrm>
        </p:grpSpPr>
        <p:sp>
          <p:nvSpPr>
            <p:cNvPr id="1020" name="Shape 1020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Oh no! Better go to the store.</a:t>
              </a:r>
            </a:p>
          </p:txBody>
        </p:sp>
        <p:sp>
          <p:nvSpPr>
            <p:cNvPr id="1021" name="Shape 1021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022" name="Shape 1022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023" name="Shape 1023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9" grpId="1"/>
      <p:bldP build="whole" bldLvl="1" animBg="1" rev="0" advAuto="0" spid="1024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fridge_clos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0329" y="759717"/>
            <a:ext cx="8519950" cy="851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2811" y="3240211"/>
            <a:ext cx="2414986" cy="2414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9" name="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9" grpId="4"/>
      <p:bldP build="whole" bldLvl="1" animBg="1" rev="0" advAuto="0" spid="1028" grpId="1"/>
      <p:bldP build="whole" bldLvl="1" animBg="1" rev="0" advAuto="0" spid="1026" grpId="2"/>
      <p:bldP build="whole" bldLvl="1" animBg="1" rev="0" advAuto="0" spid="1029" grpId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fridge_clos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0329" y="759717"/>
            <a:ext cx="8519950" cy="851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2" name="padlo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2811" y="3240211"/>
            <a:ext cx="2414986" cy="2414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3" name="man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3" grpId="2"/>
      <p:bldP build="whole" bldLvl="1" animBg="1" rev="0" advAuto="0" spid="103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wo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6" name="fridge_clos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0329" y="759717"/>
            <a:ext cx="8519950" cy="851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7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2811" y="3240211"/>
            <a:ext cx="2414986" cy="2414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8" name="bread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6599191">
            <a:off x="7953872" y="4547357"/>
            <a:ext cx="2520126" cy="2055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9" name="milk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36146" y="4371435"/>
            <a:ext cx="1583521" cy="2407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499" fill="hold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5" grpId="1"/>
      <p:bldP build="whole" bldLvl="1" animBg="1" rev="0" advAuto="0" spid="1039" grpId="2"/>
      <p:bldP build="whole" bldLvl="1" animBg="1" rev="0" advAuto="0" spid="1037" grpId="4"/>
      <p:bldP build="whole" bldLvl="1" animBg="1" rev="0" advAuto="0" spid="1038" grpId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3" name="bread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342">
            <a:off x="6053216" y="3015979"/>
            <a:ext cx="1756559" cy="143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4" name="mil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4613" y="1659542"/>
            <a:ext cx="991400" cy="15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5" name="man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0" name="Group 1050"/>
          <p:cNvGrpSpPr/>
          <p:nvPr/>
        </p:nvGrpSpPr>
        <p:grpSpPr>
          <a:xfrm flipH="1">
            <a:off x="1178779" y="495766"/>
            <a:ext cx="4341277" cy="2668830"/>
            <a:chOff x="-131795" y="0"/>
            <a:chExt cx="4341276" cy="2668829"/>
          </a:xfrm>
        </p:grpSpPr>
        <p:sp>
          <p:nvSpPr>
            <p:cNvPr id="1046" name="Shape 1046"/>
            <p:cNvSpPr/>
            <p:nvPr/>
          </p:nvSpPr>
          <p:spPr>
            <a:xfrm flipH="1"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Oh good, we have bread and milk.</a:t>
              </a: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99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3" grpId="1"/>
      <p:bldP build="whole" bldLvl="1" animBg="1" rev="0" advAuto="0" spid="1044" grpId="2"/>
      <p:bldP build="whole" bldLvl="1" animBg="1" rev="0" advAuto="0" spid="1042" grpId="3"/>
      <p:bldP build="whole" bldLvl="1" animBg="1" rev="0" advAuto="0" spid="1045" grpId="4"/>
      <p:bldP build="whole" bldLvl="1" animBg="1" rev="0" advAuto="0" spid="105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-134223" y="7206950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164" name="blueshirt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92440" y="3402368"/>
            <a:ext cx="2548811" cy="52042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Group 167"/>
          <p:cNvGrpSpPr/>
          <p:nvPr/>
        </p:nvGrpSpPr>
        <p:grpSpPr>
          <a:xfrm>
            <a:off x="4989386" y="2098628"/>
            <a:ext cx="3026028" cy="5556344"/>
            <a:chOff x="0" y="0"/>
            <a:chExt cx="3026027" cy="5556342"/>
          </a:xfrm>
        </p:grpSpPr>
        <p:sp>
          <p:nvSpPr>
            <p:cNvPr id="165" name="Shape 165"/>
            <p:cNvSpPr/>
            <p:nvPr/>
          </p:nvSpPr>
          <p:spPr>
            <a:xfrm>
              <a:off x="149708" y="3875374"/>
              <a:ext cx="2721982" cy="1154166"/>
            </a:xfrm>
            <a:prstGeom prst="rect">
              <a:avLst/>
            </a:prstGeom>
            <a:solidFill>
              <a:srgbClr val="56C2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500">
                  <a:solidFill>
                    <a:srgbClr val="FFFFFF"/>
                  </a:solidFill>
                  <a:latin typeface="Lato Heavy"/>
                  <a:ea typeface="Lato Heavy"/>
                  <a:cs typeface="Lato Heavy"/>
                  <a:sym typeface="Lato Heavy"/>
                </a:defRPr>
              </a:pPr>
            </a:p>
          </p:txBody>
        </p:sp>
        <p:pic>
          <p:nvPicPr>
            <p:cNvPr id="166" name="phon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3026028" cy="5556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8" name="Shape 168"/>
          <p:cNvSpPr/>
          <p:nvPr/>
        </p:nvSpPr>
        <p:spPr>
          <a:xfrm>
            <a:off x="5321623" y="6085583"/>
            <a:ext cx="2361554" cy="87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7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defRPr>
            </a:pPr>
            <a:r>
              <a:t>found 8,000,000</a:t>
            </a:r>
            <a:br/>
            <a:r>
              <a:t>similar images</a:t>
            </a:r>
          </a:p>
        </p:txBody>
      </p:sp>
      <p:pic>
        <p:nvPicPr>
          <p:cNvPr id="169" name="grumpycat2.jpg"/>
          <p:cNvPicPr>
            <a:picLocks noChangeAspect="1"/>
          </p:cNvPicPr>
          <p:nvPr/>
        </p:nvPicPr>
        <p:blipFill>
          <a:blip r:embed="rId4">
            <a:extLst/>
          </a:blip>
          <a:srcRect l="24910" t="0" r="24910" b="0"/>
          <a:stretch>
            <a:fillRect/>
          </a:stretch>
        </p:blipFill>
        <p:spPr>
          <a:xfrm>
            <a:off x="5286381" y="3145899"/>
            <a:ext cx="1135099" cy="1181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grumpycat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94530" y="4485342"/>
            <a:ext cx="1067913" cy="1316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grumpycat4.png"/>
          <p:cNvPicPr>
            <a:picLocks noChangeAspect="1"/>
          </p:cNvPicPr>
          <p:nvPr/>
        </p:nvPicPr>
        <p:blipFill>
          <a:blip r:embed="rId6">
            <a:extLst/>
          </a:blip>
          <a:srcRect l="4860" t="0" r="4860" b="0"/>
          <a:stretch>
            <a:fillRect/>
          </a:stretch>
        </p:blipFill>
        <p:spPr>
          <a:xfrm>
            <a:off x="6420471" y="4485350"/>
            <a:ext cx="1325180" cy="1316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grumpycat5.jpg"/>
          <p:cNvPicPr>
            <a:picLocks noChangeAspect="1"/>
          </p:cNvPicPr>
          <p:nvPr/>
        </p:nvPicPr>
        <p:blipFill>
          <a:blip r:embed="rId7">
            <a:extLst/>
          </a:blip>
          <a:srcRect l="4749" t="4632" r="4749" b="4632"/>
          <a:stretch>
            <a:fillRect/>
          </a:stretch>
        </p:blipFill>
        <p:spPr>
          <a:xfrm>
            <a:off x="6534378" y="3148677"/>
            <a:ext cx="1173466" cy="117649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2960" y="1318697"/>
            <a:ext cx="3419079" cy="22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81" y="0"/>
                </a:moveTo>
                <a:cubicBezTo>
                  <a:pt x="1380" y="0"/>
                  <a:pt x="0" y="2077"/>
                  <a:pt x="0" y="4638"/>
                </a:cubicBezTo>
                <a:lnTo>
                  <a:pt x="0" y="13958"/>
                </a:lnTo>
                <a:cubicBezTo>
                  <a:pt x="0" y="16519"/>
                  <a:pt x="1380" y="18592"/>
                  <a:pt x="3081" y="18592"/>
                </a:cubicBezTo>
                <a:lnTo>
                  <a:pt x="12541" y="18592"/>
                </a:lnTo>
                <a:lnTo>
                  <a:pt x="13291" y="21600"/>
                </a:lnTo>
                <a:lnTo>
                  <a:pt x="14041" y="18592"/>
                </a:lnTo>
                <a:lnTo>
                  <a:pt x="18519" y="18592"/>
                </a:lnTo>
                <a:cubicBezTo>
                  <a:pt x="20220" y="18592"/>
                  <a:pt x="21600" y="16519"/>
                  <a:pt x="21600" y="13958"/>
                </a:cubicBezTo>
                <a:lnTo>
                  <a:pt x="21600" y="4638"/>
                </a:lnTo>
                <a:cubicBezTo>
                  <a:pt x="21600" y="2077"/>
                  <a:pt x="20220" y="0"/>
                  <a:pt x="18519" y="0"/>
                </a:cubicBezTo>
                <a:lnTo>
                  <a:pt x="3081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It’s going to totally disrupt image search.</a:t>
            </a:r>
          </a:p>
        </p:txBody>
      </p:sp>
      <p:pic>
        <p:nvPicPr>
          <p:cNvPr id="174" name="ogl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85670" y="299208"/>
            <a:ext cx="5008378" cy="2689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78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99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99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99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8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70" grpId="4"/>
      <p:bldP build="whole" bldLvl="1" animBg="1" rev="0" advAuto="0" spid="173" grpId="7"/>
      <p:bldP build="whole" bldLvl="1" animBg="1" rev="0" advAuto="0" spid="171" grpId="5"/>
      <p:bldP build="whole" bldLvl="1" animBg="1" rev="0" advAuto="0" spid="174" grpId="6"/>
      <p:bldP build="whole" bldLvl="1" animBg="1" rev="0" advAuto="0" spid="172" grpId="3"/>
      <p:bldP build="whole" bldLvl="1" animBg="1" rev="0" advAuto="0" spid="169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/>
          <p:nvPr>
            <p:ph type="title"/>
          </p:nvPr>
        </p:nvSpPr>
        <p:spPr>
          <a:xfrm>
            <a:off x="952500" y="4130062"/>
            <a:ext cx="11099800" cy="1493476"/>
          </a:xfrm>
          <a:prstGeom prst="rect">
            <a:avLst/>
          </a:prstGeom>
        </p:spPr>
        <p:txBody>
          <a:bodyPr/>
          <a:lstStyle/>
          <a:p>
            <a:pPr/>
            <a:r>
              <a:t>Not so different for programs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Race Conditions</a:t>
            </a:r>
          </a:p>
        </p:txBody>
      </p:sp>
      <p:sp>
        <p:nvSpPr>
          <p:cNvPr id="1055" name="Shape 1055"/>
          <p:cNvSpPr/>
          <p:nvPr/>
        </p:nvSpPr>
        <p:spPr>
          <a:xfrm>
            <a:off x="3929948" y="2730705"/>
            <a:ext cx="514490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56" name="Shape 1056"/>
          <p:cNvSpPr/>
          <p:nvPr/>
        </p:nvSpPr>
        <p:spPr>
          <a:xfrm>
            <a:off x="4695206" y="1514918"/>
            <a:ext cx="1270001" cy="845956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x=0</a:t>
            </a:r>
          </a:p>
        </p:txBody>
      </p:sp>
      <p:sp>
        <p:nvSpPr>
          <p:cNvPr id="1057" name="Shape 1057"/>
          <p:cNvSpPr/>
          <p:nvPr/>
        </p:nvSpPr>
        <p:spPr>
          <a:xfrm>
            <a:off x="7039593" y="1514918"/>
            <a:ext cx="1270001" cy="845956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y=0</a:t>
            </a:r>
          </a:p>
        </p:txBody>
      </p:sp>
      <p:sp>
        <p:nvSpPr>
          <p:cNvPr id="1058" name="Shape 1058"/>
          <p:cNvSpPr/>
          <p:nvPr/>
        </p:nvSpPr>
        <p:spPr>
          <a:xfrm>
            <a:off x="3335826" y="3412489"/>
            <a:ext cx="2622979" cy="845956"/>
          </a:xfrm>
          <a:prstGeom prst="rect">
            <a:avLst/>
          </a:prstGeom>
          <a:solidFill>
            <a:srgbClr val="4C90C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x==0</a:t>
            </a:r>
          </a:p>
        </p:txBody>
      </p:sp>
      <p:sp>
        <p:nvSpPr>
          <p:cNvPr id="1059" name="Shape 1059"/>
          <p:cNvSpPr/>
          <p:nvPr/>
        </p:nvSpPr>
        <p:spPr>
          <a:xfrm>
            <a:off x="7045995" y="3412489"/>
            <a:ext cx="2622979" cy="845956"/>
          </a:xfrm>
          <a:prstGeom prst="rect">
            <a:avLst/>
          </a:prstGeom>
          <a:solidFill>
            <a:srgbClr val="FB8A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y==0</a:t>
            </a:r>
          </a:p>
        </p:txBody>
      </p:sp>
      <p:sp>
        <p:nvSpPr>
          <p:cNvPr id="1060" name="Shape 1060"/>
          <p:cNvSpPr/>
          <p:nvPr/>
        </p:nvSpPr>
        <p:spPr>
          <a:xfrm>
            <a:off x="3335826" y="4919515"/>
            <a:ext cx="2622979" cy="845956"/>
          </a:xfrm>
          <a:prstGeom prst="rect">
            <a:avLst/>
          </a:prstGeom>
          <a:solidFill>
            <a:srgbClr val="50AD6C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y=1</a:t>
            </a:r>
          </a:p>
        </p:txBody>
      </p:sp>
      <p:sp>
        <p:nvSpPr>
          <p:cNvPr id="1061" name="Shape 1061"/>
          <p:cNvSpPr/>
          <p:nvPr/>
        </p:nvSpPr>
        <p:spPr>
          <a:xfrm>
            <a:off x="8357484" y="4252303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62" name="Shape 1062"/>
          <p:cNvSpPr/>
          <p:nvPr/>
        </p:nvSpPr>
        <p:spPr>
          <a:xfrm>
            <a:off x="7045995" y="4919515"/>
            <a:ext cx="2622979" cy="845956"/>
          </a:xfrm>
          <a:prstGeom prst="rect">
            <a:avLst/>
          </a:prstGeom>
          <a:solidFill>
            <a:srgbClr val="F7D71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x=1</a:t>
            </a:r>
          </a:p>
        </p:txBody>
      </p:sp>
      <p:sp>
        <p:nvSpPr>
          <p:cNvPr id="1063" name="Shape 1063"/>
          <p:cNvSpPr/>
          <p:nvPr/>
        </p:nvSpPr>
        <p:spPr>
          <a:xfrm>
            <a:off x="1437512" y="7094534"/>
            <a:ext cx="10129775" cy="99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>
                <a:latin typeface="Lato Heavy"/>
                <a:ea typeface="Lato Heavy"/>
                <a:cs typeface="Lato Heavy"/>
                <a:sym typeface="Lato Heavy"/>
              </a:defRPr>
            </a:pPr>
            <a:r>
              <a:t>What are the values of </a:t>
            </a:r>
            <a:r>
              <a:rPr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x</a:t>
            </a:r>
            <a:r>
              <a:t> and </a:t>
            </a:r>
            <a:r>
              <a:rPr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y</a:t>
            </a:r>
            <a:r>
              <a:t>?</a:t>
            </a:r>
          </a:p>
        </p:txBody>
      </p:sp>
      <p:sp>
        <p:nvSpPr>
          <p:cNvPr id="1064" name="Shape 1064"/>
          <p:cNvSpPr/>
          <p:nvPr/>
        </p:nvSpPr>
        <p:spPr>
          <a:xfrm>
            <a:off x="4647315" y="4252303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65" name="Shape 1065"/>
          <p:cNvSpPr/>
          <p:nvPr/>
        </p:nvSpPr>
        <p:spPr>
          <a:xfrm>
            <a:off x="4647315" y="2743732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66" name="Shape 1066"/>
          <p:cNvSpPr/>
          <p:nvPr/>
        </p:nvSpPr>
        <p:spPr>
          <a:xfrm>
            <a:off x="8357484" y="2743732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9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499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499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9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499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499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9"/>
                            </p:stCondLst>
                            <p:childTnLst>
                              <p:par>
                                <p:cTn id="37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499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499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9"/>
                            </p:stCondLst>
                            <p:childTnLst>
                              <p:par>
                                <p:cTn id="46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499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499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3" grpId="11"/>
      <p:bldP build="whole" bldLvl="1" animBg="1" rev="0" advAuto="0" spid="1062" grpId="10"/>
      <p:bldP build="whole" bldLvl="1" animBg="1" rev="0" advAuto="0" spid="1066" grpId="7"/>
      <p:bldP build="whole" bldLvl="1" animBg="1" rev="0" advAuto="0" spid="1065" grpId="3"/>
      <p:bldP build="whole" bldLvl="1" animBg="1" rev="0" advAuto="0" spid="1058" grpId="4"/>
      <p:bldP build="whole" bldLvl="1" animBg="1" rev="0" advAuto="0" spid="1057" grpId="2"/>
      <p:bldP build="whole" bldLvl="1" animBg="1" rev="0" advAuto="0" spid="1056" grpId="1"/>
      <p:bldP build="whole" bldLvl="1" animBg="1" rev="0" advAuto="0" spid="1064" grpId="5"/>
      <p:bldP build="whole" bldLvl="1" animBg="1" rev="0" advAuto="0" spid="1059" grpId="8"/>
      <p:bldP build="whole" bldLvl="1" animBg="1" rev="0" advAuto="0" spid="1060" grpId="6"/>
      <p:bldP build="whole" bldLvl="1" animBg="1" rev="0" advAuto="0" spid="1061" grpId="9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/>
          <p:nvPr/>
        </p:nvSpPr>
        <p:spPr>
          <a:xfrm>
            <a:off x="3929948" y="2730705"/>
            <a:ext cx="514490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69" name="Shape 1069"/>
          <p:cNvSpPr/>
          <p:nvPr/>
        </p:nvSpPr>
        <p:spPr>
          <a:xfrm>
            <a:off x="4695206" y="1514918"/>
            <a:ext cx="1270001" cy="845955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x=0</a:t>
            </a:r>
          </a:p>
        </p:txBody>
      </p:sp>
      <p:sp>
        <p:nvSpPr>
          <p:cNvPr id="1070" name="Shape 1070"/>
          <p:cNvSpPr/>
          <p:nvPr/>
        </p:nvSpPr>
        <p:spPr>
          <a:xfrm>
            <a:off x="7039593" y="1514918"/>
            <a:ext cx="1270001" cy="845955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y=0</a:t>
            </a:r>
          </a:p>
        </p:txBody>
      </p:sp>
      <p:sp>
        <p:nvSpPr>
          <p:cNvPr id="1071" name="Shape 1071"/>
          <p:cNvSpPr/>
          <p:nvPr/>
        </p:nvSpPr>
        <p:spPr>
          <a:xfrm>
            <a:off x="3335826" y="3412489"/>
            <a:ext cx="2622979" cy="845956"/>
          </a:xfrm>
          <a:prstGeom prst="rect">
            <a:avLst/>
          </a:prstGeom>
          <a:solidFill>
            <a:srgbClr val="4C90C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x==0</a:t>
            </a:r>
          </a:p>
        </p:txBody>
      </p:sp>
      <p:sp>
        <p:nvSpPr>
          <p:cNvPr id="1072" name="Shape 1072"/>
          <p:cNvSpPr/>
          <p:nvPr/>
        </p:nvSpPr>
        <p:spPr>
          <a:xfrm>
            <a:off x="7045995" y="5276380"/>
            <a:ext cx="2622979" cy="845956"/>
          </a:xfrm>
          <a:prstGeom prst="rect">
            <a:avLst/>
          </a:prstGeom>
          <a:solidFill>
            <a:srgbClr val="FB8A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y==0</a:t>
            </a:r>
          </a:p>
        </p:txBody>
      </p:sp>
      <p:sp>
        <p:nvSpPr>
          <p:cNvPr id="1073" name="Shape 1073"/>
          <p:cNvSpPr/>
          <p:nvPr/>
        </p:nvSpPr>
        <p:spPr>
          <a:xfrm>
            <a:off x="3335826" y="4919515"/>
            <a:ext cx="2622979" cy="845956"/>
          </a:xfrm>
          <a:prstGeom prst="rect">
            <a:avLst/>
          </a:prstGeom>
          <a:solidFill>
            <a:srgbClr val="50AD6C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y=1</a:t>
            </a:r>
          </a:p>
        </p:txBody>
      </p:sp>
      <p:sp>
        <p:nvSpPr>
          <p:cNvPr id="1074" name="Shape 1074"/>
          <p:cNvSpPr/>
          <p:nvPr/>
        </p:nvSpPr>
        <p:spPr>
          <a:xfrm>
            <a:off x="8357484" y="6116194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75" name="Shape 1075"/>
          <p:cNvSpPr/>
          <p:nvPr/>
        </p:nvSpPr>
        <p:spPr>
          <a:xfrm>
            <a:off x="7045995" y="6783406"/>
            <a:ext cx="2622979" cy="845956"/>
          </a:xfrm>
          <a:prstGeom prst="rect">
            <a:avLst/>
          </a:prstGeom>
          <a:solidFill>
            <a:srgbClr val="F7D71E">
              <a:alpha val="20000"/>
            </a:srgbClr>
          </a:solidFill>
          <a:ln w="50800">
            <a:solidFill>
              <a:srgbClr val="000000">
                <a:alpha val="20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x=1</a:t>
            </a:r>
          </a:p>
        </p:txBody>
      </p:sp>
      <p:sp>
        <p:nvSpPr>
          <p:cNvPr id="1076" name="Shape 1076"/>
          <p:cNvSpPr/>
          <p:nvPr/>
        </p:nvSpPr>
        <p:spPr>
          <a:xfrm>
            <a:off x="4647315" y="4252303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77" name="Shape 1077"/>
          <p:cNvSpPr/>
          <p:nvPr/>
        </p:nvSpPr>
        <p:spPr>
          <a:xfrm>
            <a:off x="4854342" y="8290432"/>
            <a:ext cx="1270001" cy="845956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x=0</a:t>
            </a:r>
          </a:p>
        </p:txBody>
      </p:sp>
      <p:sp>
        <p:nvSpPr>
          <p:cNvPr id="1078" name="Shape 1078"/>
          <p:cNvSpPr/>
          <p:nvPr/>
        </p:nvSpPr>
        <p:spPr>
          <a:xfrm>
            <a:off x="7198729" y="8290432"/>
            <a:ext cx="1270001" cy="845956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y=1</a:t>
            </a:r>
          </a:p>
        </p:txBody>
      </p:sp>
      <p:sp>
        <p:nvSpPr>
          <p:cNvPr id="1079" name="Shape 1079"/>
          <p:cNvSpPr/>
          <p:nvPr/>
        </p:nvSpPr>
        <p:spPr>
          <a:xfrm>
            <a:off x="4647315" y="2743732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80" name="Shape 1080"/>
          <p:cNvSpPr/>
          <p:nvPr/>
        </p:nvSpPr>
        <p:spPr>
          <a:xfrm>
            <a:off x="8357484" y="2760770"/>
            <a:ext cx="1" cy="248874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81" name="Shape 10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Race Conditions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7" grpId="1"/>
      <p:bldP build="whole" bldLvl="1" animBg="1" rev="0" advAuto="0" spid="1078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/>
          <p:nvPr/>
        </p:nvSpPr>
        <p:spPr>
          <a:xfrm>
            <a:off x="3929948" y="2730705"/>
            <a:ext cx="514490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84" name="Shape 1084"/>
          <p:cNvSpPr/>
          <p:nvPr/>
        </p:nvSpPr>
        <p:spPr>
          <a:xfrm>
            <a:off x="4695206" y="1514918"/>
            <a:ext cx="1270001" cy="845955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x=0</a:t>
            </a:r>
          </a:p>
        </p:txBody>
      </p:sp>
      <p:sp>
        <p:nvSpPr>
          <p:cNvPr id="1085" name="Shape 1085"/>
          <p:cNvSpPr/>
          <p:nvPr/>
        </p:nvSpPr>
        <p:spPr>
          <a:xfrm>
            <a:off x="7039593" y="1514918"/>
            <a:ext cx="1270001" cy="845955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y=0</a:t>
            </a:r>
          </a:p>
        </p:txBody>
      </p:sp>
      <p:sp>
        <p:nvSpPr>
          <p:cNvPr id="1086" name="Shape 1086"/>
          <p:cNvSpPr/>
          <p:nvPr/>
        </p:nvSpPr>
        <p:spPr>
          <a:xfrm>
            <a:off x="3335826" y="5485264"/>
            <a:ext cx="2622979" cy="845956"/>
          </a:xfrm>
          <a:prstGeom prst="rect">
            <a:avLst/>
          </a:prstGeom>
          <a:solidFill>
            <a:srgbClr val="4C90C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x==0</a:t>
            </a:r>
          </a:p>
        </p:txBody>
      </p:sp>
      <p:sp>
        <p:nvSpPr>
          <p:cNvPr id="1087" name="Shape 1087"/>
          <p:cNvSpPr/>
          <p:nvPr/>
        </p:nvSpPr>
        <p:spPr>
          <a:xfrm>
            <a:off x="7045995" y="3398152"/>
            <a:ext cx="2622979" cy="845956"/>
          </a:xfrm>
          <a:prstGeom prst="rect">
            <a:avLst/>
          </a:prstGeom>
          <a:solidFill>
            <a:srgbClr val="FB8A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y==0</a:t>
            </a:r>
          </a:p>
        </p:txBody>
      </p:sp>
      <p:sp>
        <p:nvSpPr>
          <p:cNvPr id="1088" name="Shape 1088"/>
          <p:cNvSpPr/>
          <p:nvPr/>
        </p:nvSpPr>
        <p:spPr>
          <a:xfrm>
            <a:off x="3335826" y="6992291"/>
            <a:ext cx="2622979" cy="845955"/>
          </a:xfrm>
          <a:prstGeom prst="rect">
            <a:avLst/>
          </a:prstGeom>
          <a:solidFill>
            <a:srgbClr val="50AD6C">
              <a:alpha val="20000"/>
            </a:srgbClr>
          </a:solidFill>
          <a:ln w="50800">
            <a:solidFill>
              <a:srgbClr val="000000">
                <a:alpha val="20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y=1</a:t>
            </a:r>
          </a:p>
        </p:txBody>
      </p:sp>
      <p:sp>
        <p:nvSpPr>
          <p:cNvPr id="1089" name="Shape 1089"/>
          <p:cNvSpPr/>
          <p:nvPr/>
        </p:nvSpPr>
        <p:spPr>
          <a:xfrm>
            <a:off x="8357484" y="4237966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90" name="Shape 1090"/>
          <p:cNvSpPr/>
          <p:nvPr/>
        </p:nvSpPr>
        <p:spPr>
          <a:xfrm>
            <a:off x="7045995" y="4905178"/>
            <a:ext cx="2622979" cy="845956"/>
          </a:xfrm>
          <a:prstGeom prst="rect">
            <a:avLst/>
          </a:prstGeom>
          <a:solidFill>
            <a:srgbClr val="F7D71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x=1</a:t>
            </a:r>
          </a:p>
        </p:txBody>
      </p:sp>
      <p:sp>
        <p:nvSpPr>
          <p:cNvPr id="1091" name="Shape 1091"/>
          <p:cNvSpPr/>
          <p:nvPr/>
        </p:nvSpPr>
        <p:spPr>
          <a:xfrm>
            <a:off x="4647315" y="6325078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92" name="Shape 1092"/>
          <p:cNvSpPr/>
          <p:nvPr/>
        </p:nvSpPr>
        <p:spPr>
          <a:xfrm>
            <a:off x="4854342" y="8290432"/>
            <a:ext cx="1270001" cy="845956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x=1</a:t>
            </a:r>
          </a:p>
        </p:txBody>
      </p:sp>
      <p:sp>
        <p:nvSpPr>
          <p:cNvPr id="1093" name="Shape 1093"/>
          <p:cNvSpPr/>
          <p:nvPr/>
        </p:nvSpPr>
        <p:spPr>
          <a:xfrm>
            <a:off x="7198729" y="8290432"/>
            <a:ext cx="1270001" cy="845956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y=0</a:t>
            </a:r>
          </a:p>
        </p:txBody>
      </p:sp>
      <p:sp>
        <p:nvSpPr>
          <p:cNvPr id="1094" name="Shape 1094"/>
          <p:cNvSpPr/>
          <p:nvPr/>
        </p:nvSpPr>
        <p:spPr>
          <a:xfrm flipH="1">
            <a:off x="4647315" y="2743732"/>
            <a:ext cx="1" cy="272026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95" name="Shape 1095"/>
          <p:cNvSpPr/>
          <p:nvPr/>
        </p:nvSpPr>
        <p:spPr>
          <a:xfrm>
            <a:off x="8357484" y="2760770"/>
            <a:ext cx="1" cy="60345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96" name="Shape 10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Race Conditions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2" grpId="1"/>
      <p:bldP build="whole" bldLvl="1" animBg="1" rev="0" advAuto="0" spid="1093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/>
          <p:nvPr/>
        </p:nvSpPr>
        <p:spPr>
          <a:xfrm>
            <a:off x="3929948" y="2730705"/>
            <a:ext cx="514490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099" name="Shape 1099"/>
          <p:cNvSpPr/>
          <p:nvPr/>
        </p:nvSpPr>
        <p:spPr>
          <a:xfrm>
            <a:off x="4695206" y="1514918"/>
            <a:ext cx="1270001" cy="845955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x=0</a:t>
            </a:r>
          </a:p>
        </p:txBody>
      </p:sp>
      <p:sp>
        <p:nvSpPr>
          <p:cNvPr id="1100" name="Shape 1100"/>
          <p:cNvSpPr/>
          <p:nvPr/>
        </p:nvSpPr>
        <p:spPr>
          <a:xfrm>
            <a:off x="7039593" y="1514918"/>
            <a:ext cx="1270001" cy="845955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y=0</a:t>
            </a:r>
          </a:p>
        </p:txBody>
      </p:sp>
      <p:sp>
        <p:nvSpPr>
          <p:cNvPr id="1101" name="Shape 1101"/>
          <p:cNvSpPr/>
          <p:nvPr/>
        </p:nvSpPr>
        <p:spPr>
          <a:xfrm>
            <a:off x="3335826" y="3398152"/>
            <a:ext cx="2622979" cy="845956"/>
          </a:xfrm>
          <a:prstGeom prst="rect">
            <a:avLst/>
          </a:prstGeom>
          <a:solidFill>
            <a:srgbClr val="4C90C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x==0</a:t>
            </a:r>
          </a:p>
        </p:txBody>
      </p:sp>
      <p:sp>
        <p:nvSpPr>
          <p:cNvPr id="1102" name="Shape 1102"/>
          <p:cNvSpPr/>
          <p:nvPr/>
        </p:nvSpPr>
        <p:spPr>
          <a:xfrm>
            <a:off x="7045995" y="3398152"/>
            <a:ext cx="2622979" cy="845956"/>
          </a:xfrm>
          <a:prstGeom prst="rect">
            <a:avLst/>
          </a:prstGeom>
          <a:solidFill>
            <a:srgbClr val="FB8A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y==0</a:t>
            </a:r>
          </a:p>
        </p:txBody>
      </p:sp>
      <p:sp>
        <p:nvSpPr>
          <p:cNvPr id="1103" name="Shape 1103"/>
          <p:cNvSpPr/>
          <p:nvPr/>
        </p:nvSpPr>
        <p:spPr>
          <a:xfrm>
            <a:off x="3335826" y="4905178"/>
            <a:ext cx="2622979" cy="845956"/>
          </a:xfrm>
          <a:prstGeom prst="rect">
            <a:avLst/>
          </a:prstGeom>
          <a:solidFill>
            <a:srgbClr val="50AD6C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y=1</a:t>
            </a:r>
          </a:p>
        </p:txBody>
      </p:sp>
      <p:sp>
        <p:nvSpPr>
          <p:cNvPr id="1104" name="Shape 1104"/>
          <p:cNvSpPr/>
          <p:nvPr/>
        </p:nvSpPr>
        <p:spPr>
          <a:xfrm>
            <a:off x="8357484" y="4237966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105" name="Shape 1105"/>
          <p:cNvSpPr/>
          <p:nvPr/>
        </p:nvSpPr>
        <p:spPr>
          <a:xfrm>
            <a:off x="7045995" y="4905178"/>
            <a:ext cx="2622979" cy="845956"/>
          </a:xfrm>
          <a:prstGeom prst="rect">
            <a:avLst/>
          </a:prstGeom>
          <a:solidFill>
            <a:srgbClr val="F7D71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x=1</a:t>
            </a:r>
          </a:p>
        </p:txBody>
      </p:sp>
      <p:sp>
        <p:nvSpPr>
          <p:cNvPr id="1106" name="Shape 1106"/>
          <p:cNvSpPr/>
          <p:nvPr/>
        </p:nvSpPr>
        <p:spPr>
          <a:xfrm>
            <a:off x="4647315" y="4237966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107" name="Shape 1107"/>
          <p:cNvSpPr/>
          <p:nvPr/>
        </p:nvSpPr>
        <p:spPr>
          <a:xfrm>
            <a:off x="4854342" y="7919256"/>
            <a:ext cx="1270001" cy="845956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x=1</a:t>
            </a:r>
          </a:p>
        </p:txBody>
      </p:sp>
      <p:sp>
        <p:nvSpPr>
          <p:cNvPr id="1108" name="Shape 1108"/>
          <p:cNvSpPr/>
          <p:nvPr/>
        </p:nvSpPr>
        <p:spPr>
          <a:xfrm>
            <a:off x="7198729" y="7919256"/>
            <a:ext cx="1270001" cy="845956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y=1</a:t>
            </a:r>
          </a:p>
        </p:txBody>
      </p:sp>
      <p:sp>
        <p:nvSpPr>
          <p:cNvPr id="1109" name="Shape 1109"/>
          <p:cNvSpPr/>
          <p:nvPr/>
        </p:nvSpPr>
        <p:spPr>
          <a:xfrm>
            <a:off x="4647314" y="2731032"/>
            <a:ext cx="1" cy="63523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110" name="Shape 1110"/>
          <p:cNvSpPr/>
          <p:nvPr/>
        </p:nvSpPr>
        <p:spPr>
          <a:xfrm>
            <a:off x="8357484" y="2760770"/>
            <a:ext cx="1" cy="60345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1114" name="Group 1114"/>
          <p:cNvGrpSpPr/>
          <p:nvPr/>
        </p:nvGrpSpPr>
        <p:grpSpPr>
          <a:xfrm>
            <a:off x="2360827" y="3809816"/>
            <a:ext cx="8150813" cy="3623718"/>
            <a:chOff x="0" y="0"/>
            <a:chExt cx="8150812" cy="3623716"/>
          </a:xfrm>
        </p:grpSpPr>
        <p:sp>
          <p:nvSpPr>
            <p:cNvPr id="1111" name="Shape 1111"/>
            <p:cNvSpPr/>
            <p:nvPr/>
          </p:nvSpPr>
          <p:spPr>
            <a:xfrm>
              <a:off x="845770" y="2798216"/>
              <a:ext cx="6591606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Both conditions are true</a:t>
              </a:r>
            </a:p>
          </p:txBody>
        </p:sp>
        <p:sp>
          <p:nvSpPr>
            <p:cNvPr id="1112" name="Shape 1112"/>
            <p:cNvSpPr/>
            <p:nvPr/>
          </p:nvSpPr>
          <p:spPr>
            <a:xfrm>
              <a:off x="0" y="13306"/>
              <a:ext cx="901924" cy="320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01" h="21591" fill="norm" stroke="1" extrusionOk="0">
                  <a:moveTo>
                    <a:pt x="14106" y="21591"/>
                  </a:moveTo>
                  <a:cubicBezTo>
                    <a:pt x="-2312" y="21600"/>
                    <a:pt x="-7099" y="113"/>
                    <a:pt x="14501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13" name="Shape 1113"/>
            <p:cNvSpPr/>
            <p:nvPr/>
          </p:nvSpPr>
          <p:spPr>
            <a:xfrm>
              <a:off x="7360704" y="0"/>
              <a:ext cx="790109" cy="329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7" h="21600" fill="norm" stroke="1" extrusionOk="0">
                  <a:moveTo>
                    <a:pt x="2049" y="21600"/>
                  </a:moveTo>
                  <a:cubicBezTo>
                    <a:pt x="21368" y="21600"/>
                    <a:pt x="21600" y="37"/>
                    <a:pt x="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1115" name="Shape 1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Race Conditions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99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7" grpId="2"/>
      <p:bldP build="whole" bldLvl="1" animBg="1" rev="0" advAuto="0" spid="1114" grpId="1"/>
      <p:bldP build="whole" bldLvl="1" animBg="1" rev="0" advAuto="0" spid="1108" grpId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/>
          <p:nvPr/>
        </p:nvSpPr>
        <p:spPr>
          <a:xfrm>
            <a:off x="3929948" y="2730705"/>
            <a:ext cx="514490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118" name="Shape 1118"/>
          <p:cNvSpPr/>
          <p:nvPr/>
        </p:nvSpPr>
        <p:spPr>
          <a:xfrm>
            <a:off x="4695206" y="1514918"/>
            <a:ext cx="1270001" cy="845955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x=0</a:t>
            </a:r>
          </a:p>
        </p:txBody>
      </p:sp>
      <p:sp>
        <p:nvSpPr>
          <p:cNvPr id="1119" name="Shape 1119"/>
          <p:cNvSpPr/>
          <p:nvPr/>
        </p:nvSpPr>
        <p:spPr>
          <a:xfrm>
            <a:off x="7039593" y="1514918"/>
            <a:ext cx="1270001" cy="845955"/>
          </a:xfrm>
          <a:prstGeom prst="rect">
            <a:avLst/>
          </a:prstGeom>
          <a:solidFill>
            <a:srgbClr val="DEDED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y=0</a:t>
            </a:r>
          </a:p>
        </p:txBody>
      </p:sp>
      <p:sp>
        <p:nvSpPr>
          <p:cNvPr id="1120" name="Shape 1120"/>
          <p:cNvSpPr/>
          <p:nvPr/>
        </p:nvSpPr>
        <p:spPr>
          <a:xfrm>
            <a:off x="3335826" y="3398152"/>
            <a:ext cx="2622979" cy="845956"/>
          </a:xfrm>
          <a:prstGeom prst="rect">
            <a:avLst/>
          </a:prstGeom>
          <a:solidFill>
            <a:srgbClr val="4C90C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x==0</a:t>
            </a:r>
          </a:p>
        </p:txBody>
      </p:sp>
      <p:sp>
        <p:nvSpPr>
          <p:cNvPr id="1121" name="Shape 1121"/>
          <p:cNvSpPr/>
          <p:nvPr/>
        </p:nvSpPr>
        <p:spPr>
          <a:xfrm>
            <a:off x="7045995" y="3398152"/>
            <a:ext cx="2622979" cy="845956"/>
          </a:xfrm>
          <a:prstGeom prst="rect">
            <a:avLst/>
          </a:prstGeom>
          <a:solidFill>
            <a:srgbClr val="FB8A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y==0</a:t>
            </a:r>
          </a:p>
        </p:txBody>
      </p:sp>
      <p:sp>
        <p:nvSpPr>
          <p:cNvPr id="1122" name="Shape 1122"/>
          <p:cNvSpPr/>
          <p:nvPr/>
        </p:nvSpPr>
        <p:spPr>
          <a:xfrm>
            <a:off x="3335826" y="4905178"/>
            <a:ext cx="2622979" cy="845956"/>
          </a:xfrm>
          <a:prstGeom prst="rect">
            <a:avLst/>
          </a:prstGeom>
          <a:solidFill>
            <a:srgbClr val="50AD6C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y=1</a:t>
            </a:r>
          </a:p>
        </p:txBody>
      </p:sp>
      <p:sp>
        <p:nvSpPr>
          <p:cNvPr id="1123" name="Shape 1123"/>
          <p:cNvSpPr/>
          <p:nvPr/>
        </p:nvSpPr>
        <p:spPr>
          <a:xfrm>
            <a:off x="8357484" y="4237966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124" name="Shape 1124"/>
          <p:cNvSpPr/>
          <p:nvPr/>
        </p:nvSpPr>
        <p:spPr>
          <a:xfrm>
            <a:off x="7045995" y="4905178"/>
            <a:ext cx="2622979" cy="845956"/>
          </a:xfrm>
          <a:prstGeom prst="rect">
            <a:avLst/>
          </a:prstGeom>
          <a:solidFill>
            <a:srgbClr val="F7D71E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x=1</a:t>
            </a:r>
          </a:p>
        </p:txBody>
      </p:sp>
      <p:sp>
        <p:nvSpPr>
          <p:cNvPr id="1125" name="Shape 1125"/>
          <p:cNvSpPr/>
          <p:nvPr/>
        </p:nvSpPr>
        <p:spPr>
          <a:xfrm>
            <a:off x="4647315" y="4237966"/>
            <a:ext cx="1" cy="6446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126" name="Shape 1126"/>
          <p:cNvSpPr/>
          <p:nvPr/>
        </p:nvSpPr>
        <p:spPr>
          <a:xfrm>
            <a:off x="4647314" y="2731032"/>
            <a:ext cx="1" cy="63523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127" name="Shape 1127"/>
          <p:cNvSpPr/>
          <p:nvPr/>
        </p:nvSpPr>
        <p:spPr>
          <a:xfrm>
            <a:off x="8357484" y="2760770"/>
            <a:ext cx="1" cy="60345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1131" name="Group 1131"/>
          <p:cNvGrpSpPr/>
          <p:nvPr/>
        </p:nvGrpSpPr>
        <p:grpSpPr>
          <a:xfrm>
            <a:off x="1496618" y="3404789"/>
            <a:ext cx="9684920" cy="4431963"/>
            <a:chOff x="-18781" y="0"/>
            <a:chExt cx="9684918" cy="4431962"/>
          </a:xfrm>
        </p:grpSpPr>
        <p:sp>
          <p:nvSpPr>
            <p:cNvPr id="1128" name="Shape 1128"/>
            <p:cNvSpPr/>
            <p:nvPr/>
          </p:nvSpPr>
          <p:spPr>
            <a:xfrm>
              <a:off x="1367688" y="0"/>
              <a:ext cx="256956" cy="238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555" y="2160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29" name="Shape 1129"/>
            <p:cNvSpPr/>
            <p:nvPr/>
          </p:nvSpPr>
          <p:spPr>
            <a:xfrm>
              <a:off x="307862" y="2882562"/>
              <a:ext cx="9358276" cy="154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800"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t>Programmer probably expected</a:t>
              </a:r>
              <a:br/>
              <a:r>
                <a:t>these statements to run </a:t>
              </a:r>
              <a:r>
                <a:rPr i="1"/>
                <a:t>atomically.</a:t>
              </a:r>
            </a:p>
          </p:txBody>
        </p:sp>
        <p:sp>
          <p:nvSpPr>
            <p:cNvPr id="1130" name="Shape 1130"/>
            <p:cNvSpPr/>
            <p:nvPr/>
          </p:nvSpPr>
          <p:spPr>
            <a:xfrm>
              <a:off x="-18782" y="1164646"/>
              <a:ext cx="1359872" cy="247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0" h="21287" fill="norm" stroke="1" extrusionOk="0">
                  <a:moveTo>
                    <a:pt x="5296" y="21287"/>
                  </a:moveTo>
                  <a:cubicBezTo>
                    <a:pt x="-3510" y="14201"/>
                    <a:pt x="-2668" y="-313"/>
                    <a:pt x="18090" y="5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134" name="Group 1134"/>
          <p:cNvGrpSpPr/>
          <p:nvPr/>
        </p:nvGrpSpPr>
        <p:grpSpPr>
          <a:xfrm>
            <a:off x="9797531" y="3380406"/>
            <a:ext cx="1384377" cy="3695363"/>
            <a:chOff x="0" y="0"/>
            <a:chExt cx="1384376" cy="3695361"/>
          </a:xfrm>
        </p:grpSpPr>
        <p:sp>
          <p:nvSpPr>
            <p:cNvPr id="1132" name="Shape 1132"/>
            <p:cNvSpPr/>
            <p:nvPr/>
          </p:nvSpPr>
          <p:spPr>
            <a:xfrm flipH="1">
              <a:off x="0" y="0"/>
              <a:ext cx="256955" cy="238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555" y="2160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33" name="Shape 1133"/>
            <p:cNvSpPr/>
            <p:nvPr/>
          </p:nvSpPr>
          <p:spPr>
            <a:xfrm>
              <a:off x="247997" y="1196052"/>
              <a:ext cx="1136380" cy="2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44" h="21458" fill="norm" stroke="1" extrusionOk="0">
                  <a:moveTo>
                    <a:pt x="0" y="2"/>
                  </a:moveTo>
                  <a:cubicBezTo>
                    <a:pt x="13323" y="-142"/>
                    <a:pt x="21600" y="10583"/>
                    <a:pt x="13080" y="21458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1135" name="Shape 1135"/>
          <p:cNvSpPr/>
          <p:nvPr/>
        </p:nvSpPr>
        <p:spPr>
          <a:xfrm>
            <a:off x="1686559" y="8207899"/>
            <a:ext cx="963168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C21D2A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We can fix this program with locks.</a:t>
            </a:r>
          </a:p>
        </p:txBody>
      </p:sp>
      <p:sp>
        <p:nvSpPr>
          <p:cNvPr id="1136" name="Shape 1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Race Conditions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4" grpId="2"/>
      <p:bldP build="whole" bldLvl="1" animBg="1" rev="0" advAuto="0" spid="1131" grpId="1"/>
      <p:bldP build="whole" bldLvl="1" animBg="1" rev="0" advAuto="0" spid="1135" grpId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Locks</a:t>
            </a:r>
          </a:p>
        </p:txBody>
      </p:sp>
      <p:sp>
        <p:nvSpPr>
          <p:cNvPr id="1139" name="Shape 1139"/>
          <p:cNvSpPr/>
          <p:nvPr/>
        </p:nvSpPr>
        <p:spPr>
          <a:xfrm>
            <a:off x="3929948" y="1687055"/>
            <a:ext cx="514490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1142" name="Group 1142"/>
          <p:cNvGrpSpPr/>
          <p:nvPr/>
        </p:nvGrpSpPr>
        <p:grpSpPr>
          <a:xfrm>
            <a:off x="4271304" y="1661983"/>
            <a:ext cx="726622" cy="1420977"/>
            <a:chOff x="0" y="0"/>
            <a:chExt cx="726621" cy="1420976"/>
          </a:xfrm>
        </p:grpSpPr>
        <p:sp>
          <p:nvSpPr>
            <p:cNvPr id="1140" name="Shape 1140"/>
            <p:cNvSpPr/>
            <p:nvPr/>
          </p:nvSpPr>
          <p:spPr>
            <a:xfrm flipH="1">
              <a:off x="376010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41" name="Shape 1141"/>
            <p:cNvSpPr/>
            <p:nvPr/>
          </p:nvSpPr>
          <p:spPr>
            <a:xfrm>
              <a:off x="-1" y="366876"/>
              <a:ext cx="726623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</a:t>
              </a:r>
            </a:p>
          </p:txBody>
        </p:sp>
      </p:grpSp>
      <p:sp>
        <p:nvSpPr>
          <p:cNvPr id="1143" name="Shape 1143"/>
          <p:cNvSpPr/>
          <p:nvPr/>
        </p:nvSpPr>
        <p:spPr>
          <a:xfrm>
            <a:off x="3335826" y="3362908"/>
            <a:ext cx="2622979" cy="845956"/>
          </a:xfrm>
          <a:prstGeom prst="rect">
            <a:avLst/>
          </a:prstGeom>
          <a:solidFill>
            <a:srgbClr val="4C90C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x==0</a:t>
            </a:r>
          </a:p>
        </p:txBody>
      </p:sp>
      <p:sp>
        <p:nvSpPr>
          <p:cNvPr id="1144" name="Shape 1144"/>
          <p:cNvSpPr/>
          <p:nvPr/>
        </p:nvSpPr>
        <p:spPr>
          <a:xfrm>
            <a:off x="4647314" y="2847051"/>
            <a:ext cx="1" cy="48811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1147" name="Group 1147"/>
          <p:cNvGrpSpPr/>
          <p:nvPr/>
        </p:nvGrpSpPr>
        <p:grpSpPr>
          <a:xfrm>
            <a:off x="3335826" y="4193223"/>
            <a:ext cx="2622979" cy="1372127"/>
            <a:chOff x="0" y="0"/>
            <a:chExt cx="2622977" cy="1372125"/>
          </a:xfrm>
        </p:grpSpPr>
        <p:sp>
          <p:nvSpPr>
            <p:cNvPr id="1145" name="Shape 1145"/>
            <p:cNvSpPr/>
            <p:nvPr/>
          </p:nvSpPr>
          <p:spPr>
            <a:xfrm>
              <a:off x="0" y="526171"/>
              <a:ext cx="2622978" cy="845955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lvl1pPr>
            </a:lstStyle>
            <a:p>
              <a:pPr/>
              <a:r>
                <a:t>y=1</a:t>
              </a:r>
            </a:p>
          </p:txBody>
        </p:sp>
        <p:sp>
          <p:nvSpPr>
            <p:cNvPr id="1146" name="Shape 1146"/>
            <p:cNvSpPr/>
            <p:nvPr/>
          </p:nvSpPr>
          <p:spPr>
            <a:xfrm>
              <a:off x="1311488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150" name="Group 1150"/>
          <p:cNvGrpSpPr/>
          <p:nvPr/>
        </p:nvGrpSpPr>
        <p:grpSpPr>
          <a:xfrm>
            <a:off x="7994174" y="1661983"/>
            <a:ext cx="726622" cy="1420977"/>
            <a:chOff x="0" y="0"/>
            <a:chExt cx="726621" cy="1420976"/>
          </a:xfrm>
        </p:grpSpPr>
        <p:sp>
          <p:nvSpPr>
            <p:cNvPr id="1148" name="Shape 1148"/>
            <p:cNvSpPr/>
            <p:nvPr/>
          </p:nvSpPr>
          <p:spPr>
            <a:xfrm flipH="1">
              <a:off x="376010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49" name="Shape 1149"/>
            <p:cNvSpPr/>
            <p:nvPr/>
          </p:nvSpPr>
          <p:spPr>
            <a:xfrm>
              <a:off x="-1" y="366876"/>
              <a:ext cx="726623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</a:t>
              </a:r>
            </a:p>
          </p:txBody>
        </p:sp>
      </p:grpSp>
      <p:sp>
        <p:nvSpPr>
          <p:cNvPr id="1151" name="Shape 1151"/>
          <p:cNvSpPr/>
          <p:nvPr/>
        </p:nvSpPr>
        <p:spPr>
          <a:xfrm>
            <a:off x="7045995" y="6160800"/>
            <a:ext cx="2622979" cy="845956"/>
          </a:xfrm>
          <a:prstGeom prst="rect">
            <a:avLst/>
          </a:prstGeom>
          <a:solidFill>
            <a:srgbClr val="FB8A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y==0</a:t>
            </a:r>
          </a:p>
        </p:txBody>
      </p:sp>
      <p:sp>
        <p:nvSpPr>
          <p:cNvPr id="1152" name="Shape 1152"/>
          <p:cNvSpPr/>
          <p:nvPr/>
        </p:nvSpPr>
        <p:spPr>
          <a:xfrm>
            <a:off x="8357484" y="2847051"/>
            <a:ext cx="1" cy="327728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1155" name="Group 1155"/>
          <p:cNvGrpSpPr/>
          <p:nvPr/>
        </p:nvGrpSpPr>
        <p:grpSpPr>
          <a:xfrm>
            <a:off x="4284004" y="5590195"/>
            <a:ext cx="726622" cy="1501192"/>
            <a:chOff x="0" y="0"/>
            <a:chExt cx="726621" cy="1501191"/>
          </a:xfrm>
        </p:grpSpPr>
        <p:sp>
          <p:nvSpPr>
            <p:cNvPr id="1153" name="Shape 1153"/>
            <p:cNvSpPr/>
            <p:nvPr/>
          </p:nvSpPr>
          <p:spPr>
            <a:xfrm flipH="1">
              <a:off x="363310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54" name="Shape 1154"/>
            <p:cNvSpPr/>
            <p:nvPr/>
          </p:nvSpPr>
          <p:spPr>
            <a:xfrm>
              <a:off x="-1" y="447091"/>
              <a:ext cx="726623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</a:t>
              </a:r>
            </a:p>
          </p:txBody>
        </p:sp>
      </p:grpSp>
      <p:grpSp>
        <p:nvGrpSpPr>
          <p:cNvPr id="1158" name="Group 1158"/>
          <p:cNvGrpSpPr/>
          <p:nvPr/>
        </p:nvGrpSpPr>
        <p:grpSpPr>
          <a:xfrm>
            <a:off x="7045995" y="7017034"/>
            <a:ext cx="2622979" cy="1365461"/>
            <a:chOff x="0" y="0"/>
            <a:chExt cx="2622977" cy="1365459"/>
          </a:xfrm>
        </p:grpSpPr>
        <p:sp>
          <p:nvSpPr>
            <p:cNvPr id="1156" name="Shape 1156"/>
            <p:cNvSpPr/>
            <p:nvPr/>
          </p:nvSpPr>
          <p:spPr>
            <a:xfrm>
              <a:off x="0" y="519504"/>
              <a:ext cx="2622978" cy="845956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lvl1pPr>
            </a:lstStyle>
            <a:p>
              <a:pPr/>
              <a:r>
                <a:t>x=1</a:t>
              </a:r>
            </a:p>
          </p:txBody>
        </p:sp>
        <p:sp>
          <p:nvSpPr>
            <p:cNvPr id="1157" name="Shape 1157"/>
            <p:cNvSpPr/>
            <p:nvPr/>
          </p:nvSpPr>
          <p:spPr>
            <a:xfrm>
              <a:off x="1311488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161" name="Group 1161"/>
          <p:cNvGrpSpPr/>
          <p:nvPr/>
        </p:nvGrpSpPr>
        <p:grpSpPr>
          <a:xfrm>
            <a:off x="7994174" y="8397843"/>
            <a:ext cx="726622" cy="1501193"/>
            <a:chOff x="0" y="0"/>
            <a:chExt cx="726621" cy="1501191"/>
          </a:xfrm>
        </p:grpSpPr>
        <p:sp>
          <p:nvSpPr>
            <p:cNvPr id="1159" name="Shape 1159"/>
            <p:cNvSpPr/>
            <p:nvPr/>
          </p:nvSpPr>
          <p:spPr>
            <a:xfrm flipH="1">
              <a:off x="363310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60" name="Shape 1160"/>
            <p:cNvSpPr/>
            <p:nvPr/>
          </p:nvSpPr>
          <p:spPr>
            <a:xfrm>
              <a:off x="-1" y="447091"/>
              <a:ext cx="726623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</a:t>
              </a:r>
            </a:p>
          </p:txBody>
        </p:sp>
      </p:grpSp>
      <p:sp>
        <p:nvSpPr>
          <p:cNvPr id="1162" name="Shape 1162"/>
          <p:cNvSpPr/>
          <p:nvPr/>
        </p:nvSpPr>
        <p:spPr>
          <a:xfrm>
            <a:off x="4890863" y="6583777"/>
            <a:ext cx="2078956" cy="1"/>
          </a:xfrm>
          <a:prstGeom prst="line">
            <a:avLst/>
          </a:prstGeom>
          <a:ln w="63500" cap="rnd">
            <a:solidFill>
              <a:srgbClr val="000000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99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499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9"/>
                            </p:stCondLst>
                            <p:childTnLst>
                              <p:par>
                                <p:cTn id="36" presetClass="entr" nodeType="after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8" dur="499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98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499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499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9"/>
                            </p:stCondLst>
                            <p:childTnLst>
                              <p:par>
                                <p:cTn id="49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499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8" grpId="10"/>
      <p:bldP build="whole" bldLvl="1" animBg="1" rev="0" advAuto="0" spid="1143" grpId="4"/>
      <p:bldP build="whole" bldLvl="1" animBg="1" rev="0" advAuto="0" spid="1161" grpId="11"/>
      <p:bldP build="whole" bldLvl="1" animBg="1" rev="0" advAuto="0" spid="1155" grpId="6"/>
      <p:bldP build="whole" bldLvl="1" animBg="1" rev="0" advAuto="0" spid="1147" grpId="5"/>
      <p:bldP build="whole" bldLvl="1" animBg="1" rev="0" advAuto="0" spid="1144" grpId="3"/>
      <p:bldP build="whole" bldLvl="1" animBg="1" rev="0" advAuto="0" spid="1142" grpId="1"/>
      <p:bldP build="whole" bldLvl="1" animBg="1" rev="0" advAuto="0" spid="1152" grpId="8"/>
      <p:bldP build="whole" bldLvl="1" animBg="1" rev="0" advAuto="0" spid="1150" grpId="2"/>
      <p:bldP build="whole" bldLvl="1" animBg="1" rev="0" advAuto="0" spid="1162" grpId="7"/>
      <p:bldP build="whole" bldLvl="1" animBg="1" rev="0" advAuto="0" spid="1151" grpId="9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Locks</a:t>
            </a:r>
          </a:p>
        </p:txBody>
      </p:sp>
      <p:sp>
        <p:nvSpPr>
          <p:cNvPr id="1165" name="Shape 1165"/>
          <p:cNvSpPr/>
          <p:nvPr/>
        </p:nvSpPr>
        <p:spPr>
          <a:xfrm>
            <a:off x="3929948" y="1687055"/>
            <a:ext cx="514490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1168" name="Group 1168"/>
          <p:cNvGrpSpPr/>
          <p:nvPr/>
        </p:nvGrpSpPr>
        <p:grpSpPr>
          <a:xfrm>
            <a:off x="4271304" y="1661983"/>
            <a:ext cx="726622" cy="1420977"/>
            <a:chOff x="0" y="0"/>
            <a:chExt cx="726621" cy="1420976"/>
          </a:xfrm>
        </p:grpSpPr>
        <p:sp>
          <p:nvSpPr>
            <p:cNvPr id="1166" name="Shape 1166"/>
            <p:cNvSpPr/>
            <p:nvPr/>
          </p:nvSpPr>
          <p:spPr>
            <a:xfrm flipH="1">
              <a:off x="376010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67" name="Shape 1167"/>
            <p:cNvSpPr/>
            <p:nvPr/>
          </p:nvSpPr>
          <p:spPr>
            <a:xfrm>
              <a:off x="-1" y="366876"/>
              <a:ext cx="726623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</a:t>
              </a:r>
            </a:p>
          </p:txBody>
        </p:sp>
      </p:grpSp>
      <p:sp>
        <p:nvSpPr>
          <p:cNvPr id="1169" name="Shape 1169"/>
          <p:cNvSpPr/>
          <p:nvPr/>
        </p:nvSpPr>
        <p:spPr>
          <a:xfrm>
            <a:off x="3335826" y="6160800"/>
            <a:ext cx="2622979" cy="845956"/>
          </a:xfrm>
          <a:prstGeom prst="rect">
            <a:avLst/>
          </a:prstGeom>
          <a:solidFill>
            <a:srgbClr val="4C90C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x==0</a:t>
            </a:r>
          </a:p>
        </p:txBody>
      </p:sp>
      <p:sp>
        <p:nvSpPr>
          <p:cNvPr id="1170" name="Shape 1170"/>
          <p:cNvSpPr/>
          <p:nvPr/>
        </p:nvSpPr>
        <p:spPr>
          <a:xfrm flipH="1">
            <a:off x="4647314" y="2847051"/>
            <a:ext cx="1" cy="328404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1173" name="Group 1173"/>
          <p:cNvGrpSpPr/>
          <p:nvPr/>
        </p:nvGrpSpPr>
        <p:grpSpPr>
          <a:xfrm>
            <a:off x="3335826" y="6991115"/>
            <a:ext cx="2622979" cy="1372127"/>
            <a:chOff x="0" y="0"/>
            <a:chExt cx="2622977" cy="1372125"/>
          </a:xfrm>
        </p:grpSpPr>
        <p:sp>
          <p:nvSpPr>
            <p:cNvPr id="1171" name="Shape 1171"/>
            <p:cNvSpPr/>
            <p:nvPr/>
          </p:nvSpPr>
          <p:spPr>
            <a:xfrm>
              <a:off x="0" y="526171"/>
              <a:ext cx="2622978" cy="845955"/>
            </a:xfrm>
            <a:prstGeom prst="rect">
              <a:avLst/>
            </a:prstGeom>
            <a:solidFill>
              <a:srgbClr val="50AD6C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lvl1pPr>
            </a:lstStyle>
            <a:p>
              <a:pPr/>
              <a:r>
                <a:t>y=1</a:t>
              </a:r>
            </a:p>
          </p:txBody>
        </p:sp>
        <p:sp>
          <p:nvSpPr>
            <p:cNvPr id="1172" name="Shape 1172"/>
            <p:cNvSpPr/>
            <p:nvPr/>
          </p:nvSpPr>
          <p:spPr>
            <a:xfrm>
              <a:off x="1311488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176" name="Group 1176"/>
          <p:cNvGrpSpPr/>
          <p:nvPr/>
        </p:nvGrpSpPr>
        <p:grpSpPr>
          <a:xfrm>
            <a:off x="7994174" y="1661983"/>
            <a:ext cx="726622" cy="1420978"/>
            <a:chOff x="0" y="0"/>
            <a:chExt cx="726621" cy="1420976"/>
          </a:xfrm>
        </p:grpSpPr>
        <p:sp>
          <p:nvSpPr>
            <p:cNvPr id="1174" name="Shape 1174"/>
            <p:cNvSpPr/>
            <p:nvPr/>
          </p:nvSpPr>
          <p:spPr>
            <a:xfrm flipH="1">
              <a:off x="376010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-1" y="366876"/>
              <a:ext cx="726623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</a:t>
              </a:r>
            </a:p>
          </p:txBody>
        </p:sp>
      </p:grpSp>
      <p:sp>
        <p:nvSpPr>
          <p:cNvPr id="1177" name="Shape 1177"/>
          <p:cNvSpPr/>
          <p:nvPr/>
        </p:nvSpPr>
        <p:spPr>
          <a:xfrm>
            <a:off x="7045995" y="3307520"/>
            <a:ext cx="2622979" cy="845956"/>
          </a:xfrm>
          <a:prstGeom prst="rect">
            <a:avLst/>
          </a:prstGeom>
          <a:solidFill>
            <a:srgbClr val="FB8A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Source Code Pro Semibold"/>
                <a:ea typeface="Source Code Pro Semibold"/>
                <a:cs typeface="Source Code Pro Semibold"/>
                <a:sym typeface="Source Code Pro Semibold"/>
              </a:defRPr>
            </a:lvl1pPr>
          </a:lstStyle>
          <a:p>
            <a:pPr/>
            <a:r>
              <a:t>if y==0</a:t>
            </a:r>
          </a:p>
        </p:txBody>
      </p:sp>
      <p:sp>
        <p:nvSpPr>
          <p:cNvPr id="1178" name="Shape 1178"/>
          <p:cNvSpPr/>
          <p:nvPr/>
        </p:nvSpPr>
        <p:spPr>
          <a:xfrm>
            <a:off x="8357484" y="2847051"/>
            <a:ext cx="1" cy="42017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1181" name="Group 1181"/>
          <p:cNvGrpSpPr/>
          <p:nvPr/>
        </p:nvGrpSpPr>
        <p:grpSpPr>
          <a:xfrm>
            <a:off x="4284004" y="8388087"/>
            <a:ext cx="726622" cy="1501192"/>
            <a:chOff x="0" y="0"/>
            <a:chExt cx="726621" cy="1501191"/>
          </a:xfrm>
        </p:grpSpPr>
        <p:sp>
          <p:nvSpPr>
            <p:cNvPr id="1179" name="Shape 1179"/>
            <p:cNvSpPr/>
            <p:nvPr/>
          </p:nvSpPr>
          <p:spPr>
            <a:xfrm flipH="1">
              <a:off x="363310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80" name="Shape 1180"/>
            <p:cNvSpPr/>
            <p:nvPr/>
          </p:nvSpPr>
          <p:spPr>
            <a:xfrm>
              <a:off x="-1" y="447091"/>
              <a:ext cx="726623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</a:t>
              </a:r>
            </a:p>
          </p:txBody>
        </p:sp>
      </p:grpSp>
      <p:grpSp>
        <p:nvGrpSpPr>
          <p:cNvPr id="1184" name="Group 1184"/>
          <p:cNvGrpSpPr/>
          <p:nvPr/>
        </p:nvGrpSpPr>
        <p:grpSpPr>
          <a:xfrm>
            <a:off x="7045995" y="4163754"/>
            <a:ext cx="2622979" cy="1365461"/>
            <a:chOff x="0" y="0"/>
            <a:chExt cx="2622977" cy="1365459"/>
          </a:xfrm>
        </p:grpSpPr>
        <p:sp>
          <p:nvSpPr>
            <p:cNvPr id="1182" name="Shape 1182"/>
            <p:cNvSpPr/>
            <p:nvPr/>
          </p:nvSpPr>
          <p:spPr>
            <a:xfrm>
              <a:off x="0" y="519504"/>
              <a:ext cx="2622978" cy="845956"/>
            </a:xfrm>
            <a:prstGeom prst="rect">
              <a:avLst/>
            </a:prstGeom>
            <a:solidFill>
              <a:srgbClr val="F7D71E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lvl1pPr>
            </a:lstStyle>
            <a:p>
              <a:pPr/>
              <a:r>
                <a:t>x=1</a:t>
              </a: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1311488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187" name="Group 1187"/>
          <p:cNvGrpSpPr/>
          <p:nvPr/>
        </p:nvGrpSpPr>
        <p:grpSpPr>
          <a:xfrm>
            <a:off x="7994174" y="5544563"/>
            <a:ext cx="726622" cy="1501193"/>
            <a:chOff x="0" y="0"/>
            <a:chExt cx="726621" cy="1501191"/>
          </a:xfrm>
        </p:grpSpPr>
        <p:sp>
          <p:nvSpPr>
            <p:cNvPr id="1185" name="Shape 1185"/>
            <p:cNvSpPr/>
            <p:nvPr/>
          </p:nvSpPr>
          <p:spPr>
            <a:xfrm flipH="1">
              <a:off x="363310" y="0"/>
              <a:ext cx="1" cy="4881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186" name="Shape 1186"/>
            <p:cNvSpPr/>
            <p:nvPr/>
          </p:nvSpPr>
          <p:spPr>
            <a:xfrm>
              <a:off x="-1" y="447091"/>
              <a:ext cx="726623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75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/>
              <a:r>
                <a:t></a:t>
              </a:r>
            </a:p>
          </p:txBody>
        </p:sp>
      </p:grpSp>
      <p:sp>
        <p:nvSpPr>
          <p:cNvPr id="1188" name="Shape 1188"/>
          <p:cNvSpPr/>
          <p:nvPr/>
        </p:nvSpPr>
        <p:spPr>
          <a:xfrm flipH="1">
            <a:off x="6047761" y="6583777"/>
            <a:ext cx="2078956" cy="1"/>
          </a:xfrm>
          <a:prstGeom prst="line">
            <a:avLst/>
          </a:prstGeom>
          <a:ln w="63500" cap="rnd">
            <a:solidFill>
              <a:srgbClr val="000000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499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8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Locks</a:t>
            </a:r>
          </a:p>
        </p:txBody>
      </p:sp>
      <p:sp>
        <p:nvSpPr>
          <p:cNvPr id="1191" name="Shape 1191"/>
          <p:cNvSpPr/>
          <p:nvPr/>
        </p:nvSpPr>
        <p:spPr>
          <a:xfrm>
            <a:off x="1140663" y="1557013"/>
            <a:ext cx="1072347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C21D2A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Atomicity comes at a performance cost</a:t>
            </a:r>
          </a:p>
        </p:txBody>
      </p:sp>
      <p:grpSp>
        <p:nvGrpSpPr>
          <p:cNvPr id="1216" name="Group 1216"/>
          <p:cNvGrpSpPr/>
          <p:nvPr/>
        </p:nvGrpSpPr>
        <p:grpSpPr>
          <a:xfrm>
            <a:off x="1413685" y="3421836"/>
            <a:ext cx="4232261" cy="5498066"/>
            <a:chOff x="0" y="0"/>
            <a:chExt cx="4232260" cy="5498065"/>
          </a:xfrm>
        </p:grpSpPr>
        <p:sp>
          <p:nvSpPr>
            <p:cNvPr id="1192" name="Shape 1192"/>
            <p:cNvSpPr/>
            <p:nvPr/>
          </p:nvSpPr>
          <p:spPr>
            <a:xfrm>
              <a:off x="397034" y="16755"/>
              <a:ext cx="343819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grpSp>
          <p:nvGrpSpPr>
            <p:cNvPr id="1195" name="Group 1195"/>
            <p:cNvGrpSpPr/>
            <p:nvPr/>
          </p:nvGrpSpPr>
          <p:grpSpPr>
            <a:xfrm>
              <a:off x="625153" y="-1"/>
              <a:ext cx="485581" cy="949599"/>
              <a:chOff x="0" y="0"/>
              <a:chExt cx="485580" cy="949597"/>
            </a:xfrm>
          </p:grpSpPr>
          <p:sp>
            <p:nvSpPr>
              <p:cNvPr id="1193" name="Shape 1193"/>
              <p:cNvSpPr/>
              <p:nvPr/>
            </p:nvSpPr>
            <p:spPr>
              <a:xfrm flipH="1">
                <a:off x="251277" y="0"/>
                <a:ext cx="1" cy="32619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-1" y="245173"/>
                <a:ext cx="485582" cy="704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45720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4600"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/>
                <a:r>
                  <a:t></a:t>
                </a:r>
              </a:p>
            </p:txBody>
          </p:sp>
        </p:grpSp>
        <p:sp>
          <p:nvSpPr>
            <p:cNvPr id="1196" name="Shape 1196"/>
            <p:cNvSpPr/>
            <p:nvPr/>
          </p:nvSpPr>
          <p:spPr>
            <a:xfrm>
              <a:off x="0" y="3006430"/>
              <a:ext cx="1752861" cy="565328"/>
            </a:xfrm>
            <a:prstGeom prst="rect">
              <a:avLst/>
            </a:prstGeom>
            <a:solidFill>
              <a:srgbClr val="4C90C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2400"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lvl1pPr>
            </a:lstStyle>
            <a:p>
              <a:pPr/>
              <a:r>
                <a:t>if x==0</a:t>
              </a:r>
            </a:p>
          </p:txBody>
        </p:sp>
        <p:sp>
          <p:nvSpPr>
            <p:cNvPr id="1197" name="Shape 1197"/>
            <p:cNvSpPr/>
            <p:nvPr/>
          </p:nvSpPr>
          <p:spPr>
            <a:xfrm flipH="1">
              <a:off x="876430" y="791946"/>
              <a:ext cx="1" cy="219463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grpSp>
          <p:nvGrpSpPr>
            <p:cNvPr id="1200" name="Group 1200"/>
            <p:cNvGrpSpPr/>
            <p:nvPr/>
          </p:nvGrpSpPr>
          <p:grpSpPr>
            <a:xfrm>
              <a:off x="0" y="3561305"/>
              <a:ext cx="1752861" cy="916954"/>
              <a:chOff x="0" y="0"/>
              <a:chExt cx="1752860" cy="916952"/>
            </a:xfrm>
          </p:grpSpPr>
          <p:sp>
            <p:nvSpPr>
              <p:cNvPr id="1198" name="Shape 1198"/>
              <p:cNvSpPr/>
              <p:nvPr/>
            </p:nvSpPr>
            <p:spPr>
              <a:xfrm>
                <a:off x="0" y="351625"/>
                <a:ext cx="1752861" cy="565328"/>
              </a:xfrm>
              <a:prstGeom prst="rect">
                <a:avLst/>
              </a:prstGeom>
              <a:solidFill>
                <a:srgbClr val="50AD6C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spcBef>
                    <a:spcPts val="4200"/>
                  </a:spcBef>
                  <a:defRPr sz="2400">
                    <a:latin typeface="Source Code Pro Semibold"/>
                    <a:ea typeface="Source Code Pro Semibold"/>
                    <a:cs typeface="Source Code Pro Semibold"/>
                    <a:sym typeface="Source Code Pro Semibold"/>
                  </a:defRPr>
                </a:lvl1pPr>
              </a:lstStyle>
              <a:p>
                <a:pPr/>
                <a:r>
                  <a:t>y=1</a:t>
                </a: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876430" y="0"/>
                <a:ext cx="1" cy="32619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</p:grpSp>
        <p:grpSp>
          <p:nvGrpSpPr>
            <p:cNvPr id="1203" name="Group 1203"/>
            <p:cNvGrpSpPr/>
            <p:nvPr/>
          </p:nvGrpSpPr>
          <p:grpSpPr>
            <a:xfrm>
              <a:off x="3113040" y="-1"/>
              <a:ext cx="485581" cy="949599"/>
              <a:chOff x="0" y="0"/>
              <a:chExt cx="485580" cy="949597"/>
            </a:xfrm>
          </p:grpSpPr>
          <p:sp>
            <p:nvSpPr>
              <p:cNvPr id="1201" name="Shape 1201"/>
              <p:cNvSpPr/>
              <p:nvPr/>
            </p:nvSpPr>
            <p:spPr>
              <a:xfrm flipH="1">
                <a:off x="251277" y="0"/>
                <a:ext cx="1" cy="32619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-1" y="245173"/>
                <a:ext cx="485582" cy="704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45720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4600"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/>
                <a:r>
                  <a:t></a:t>
                </a:r>
              </a:p>
            </p:txBody>
          </p:sp>
        </p:grpSp>
        <p:sp>
          <p:nvSpPr>
            <p:cNvPr id="1204" name="Shape 1204"/>
            <p:cNvSpPr/>
            <p:nvPr/>
          </p:nvSpPr>
          <p:spPr>
            <a:xfrm>
              <a:off x="2479399" y="1099665"/>
              <a:ext cx="1752862" cy="565328"/>
            </a:xfrm>
            <a:prstGeom prst="rect">
              <a:avLst/>
            </a:prstGeom>
            <a:solidFill>
              <a:srgbClr val="FB8A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2400">
                  <a:latin typeface="Source Code Pro Semibold"/>
                  <a:ea typeface="Source Code Pro Semibold"/>
                  <a:cs typeface="Source Code Pro Semibold"/>
                  <a:sym typeface="Source Code Pro Semibold"/>
                </a:defRPr>
              </a:lvl1pPr>
            </a:lstStyle>
            <a:p>
              <a:pPr/>
              <a:r>
                <a:t>if y==0</a:t>
              </a:r>
            </a:p>
          </p:txBody>
        </p:sp>
        <p:sp>
          <p:nvSpPr>
            <p:cNvPr id="1205" name="Shape 1205"/>
            <p:cNvSpPr/>
            <p:nvPr/>
          </p:nvSpPr>
          <p:spPr>
            <a:xfrm>
              <a:off x="3355830" y="791946"/>
              <a:ext cx="1" cy="28079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grpSp>
          <p:nvGrpSpPr>
            <p:cNvPr id="1208" name="Group 1208"/>
            <p:cNvGrpSpPr/>
            <p:nvPr/>
          </p:nvGrpSpPr>
          <p:grpSpPr>
            <a:xfrm>
              <a:off x="633640" y="4494862"/>
              <a:ext cx="485581" cy="1003204"/>
              <a:chOff x="0" y="0"/>
              <a:chExt cx="485580" cy="1003203"/>
            </a:xfrm>
          </p:grpSpPr>
          <p:sp>
            <p:nvSpPr>
              <p:cNvPr id="1206" name="Shape 1206"/>
              <p:cNvSpPr/>
              <p:nvPr/>
            </p:nvSpPr>
            <p:spPr>
              <a:xfrm flipH="1">
                <a:off x="242789" y="0"/>
                <a:ext cx="1" cy="32619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  <p:sp>
            <p:nvSpPr>
              <p:cNvPr id="1207" name="Shape 1207"/>
              <p:cNvSpPr/>
              <p:nvPr/>
            </p:nvSpPr>
            <p:spPr>
              <a:xfrm>
                <a:off x="-1" y="298778"/>
                <a:ext cx="485582" cy="704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45720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4600"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/>
                <a:r>
                  <a:t></a:t>
                </a:r>
              </a:p>
            </p:txBody>
          </p:sp>
        </p:grpSp>
        <p:grpSp>
          <p:nvGrpSpPr>
            <p:cNvPr id="1211" name="Group 1211"/>
            <p:cNvGrpSpPr/>
            <p:nvPr/>
          </p:nvGrpSpPr>
          <p:grpSpPr>
            <a:xfrm>
              <a:off x="2479399" y="1671861"/>
              <a:ext cx="1752862" cy="912499"/>
              <a:chOff x="0" y="0"/>
              <a:chExt cx="1752860" cy="912497"/>
            </a:xfrm>
          </p:grpSpPr>
          <p:sp>
            <p:nvSpPr>
              <p:cNvPr id="1209" name="Shape 1209"/>
              <p:cNvSpPr/>
              <p:nvPr/>
            </p:nvSpPr>
            <p:spPr>
              <a:xfrm>
                <a:off x="0" y="347170"/>
                <a:ext cx="1752861" cy="565328"/>
              </a:xfrm>
              <a:prstGeom prst="rect">
                <a:avLst/>
              </a:prstGeom>
              <a:solidFill>
                <a:srgbClr val="F7D71E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spcBef>
                    <a:spcPts val="4200"/>
                  </a:spcBef>
                  <a:defRPr sz="2400">
                    <a:latin typeface="Source Code Pro Semibold"/>
                    <a:ea typeface="Source Code Pro Semibold"/>
                    <a:cs typeface="Source Code Pro Semibold"/>
                    <a:sym typeface="Source Code Pro Semibold"/>
                  </a:defRPr>
                </a:lvl1pPr>
              </a:lstStyle>
              <a:p>
                <a:pPr/>
                <a:r>
                  <a:t>x=1</a:t>
                </a:r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876430" y="0"/>
                <a:ext cx="1" cy="32619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</p:grpSp>
        <p:grpSp>
          <p:nvGrpSpPr>
            <p:cNvPr id="1214" name="Group 1214"/>
            <p:cNvGrpSpPr/>
            <p:nvPr/>
          </p:nvGrpSpPr>
          <p:grpSpPr>
            <a:xfrm>
              <a:off x="3113040" y="2594617"/>
              <a:ext cx="485581" cy="1003204"/>
              <a:chOff x="0" y="0"/>
              <a:chExt cx="485580" cy="1003203"/>
            </a:xfrm>
          </p:grpSpPr>
          <p:sp>
            <p:nvSpPr>
              <p:cNvPr id="1212" name="Shape 1212"/>
              <p:cNvSpPr/>
              <p:nvPr/>
            </p:nvSpPr>
            <p:spPr>
              <a:xfrm flipH="1">
                <a:off x="242789" y="0"/>
                <a:ext cx="1" cy="32619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-1" y="298778"/>
                <a:ext cx="485582" cy="704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45720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4600"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/>
                <a:r>
                  <a:t></a:t>
                </a:r>
              </a:p>
            </p:txBody>
          </p:sp>
        </p:grpSp>
        <p:sp>
          <p:nvSpPr>
            <p:cNvPr id="1215" name="Shape 1215"/>
            <p:cNvSpPr/>
            <p:nvPr/>
          </p:nvSpPr>
          <p:spPr>
            <a:xfrm flipH="1">
              <a:off x="1812308" y="3289094"/>
              <a:ext cx="1389307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220" name="Group 1220"/>
          <p:cNvGrpSpPr/>
          <p:nvPr/>
        </p:nvGrpSpPr>
        <p:grpSpPr>
          <a:xfrm>
            <a:off x="2313095" y="2516064"/>
            <a:ext cx="8290722" cy="870398"/>
            <a:chOff x="0" y="0"/>
            <a:chExt cx="8290721" cy="870396"/>
          </a:xfrm>
        </p:grpSpPr>
        <p:sp>
          <p:nvSpPr>
            <p:cNvPr id="1217" name="Shape 1217"/>
            <p:cNvSpPr/>
            <p:nvPr/>
          </p:nvSpPr>
          <p:spPr>
            <a:xfrm>
              <a:off x="5293928" y="0"/>
              <a:ext cx="2996794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>
                  <a:latin typeface="Lato Medium"/>
                  <a:ea typeface="Lato Medium"/>
                  <a:cs typeface="Lato Medium"/>
                  <a:sym typeface="Lato Medium"/>
                </a:defRPr>
              </a:lvl1pPr>
            </a:lstStyle>
            <a:p>
              <a:pPr/>
              <a:r>
                <a:t>Two threads</a:t>
              </a:r>
            </a:p>
          </p:txBody>
        </p:sp>
        <p:sp>
          <p:nvSpPr>
            <p:cNvPr id="1218" name="Shape 1218"/>
            <p:cNvSpPr/>
            <p:nvPr/>
          </p:nvSpPr>
          <p:spPr>
            <a:xfrm>
              <a:off x="0" y="255281"/>
              <a:ext cx="5278043" cy="61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15899" fill="norm" stroke="1" extrusionOk="0">
                  <a:moveTo>
                    <a:pt x="21568" y="973"/>
                  </a:moveTo>
                  <a:cubicBezTo>
                    <a:pt x="18145" y="973"/>
                    <a:pt x="-32" y="-5701"/>
                    <a:pt x="0" y="15899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2466944" y="402202"/>
              <a:ext cx="2795031" cy="44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13298" fill="norm" stroke="1" extrusionOk="0">
                  <a:moveTo>
                    <a:pt x="21456" y="2908"/>
                  </a:moveTo>
                  <a:cubicBezTo>
                    <a:pt x="15025" y="2908"/>
                    <a:pt x="-144" y="-8302"/>
                    <a:pt x="2" y="13298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sp>
        <p:nvSpPr>
          <p:cNvPr id="1221" name="Shape 1221"/>
          <p:cNvSpPr/>
          <p:nvPr/>
        </p:nvSpPr>
        <p:spPr>
          <a:xfrm>
            <a:off x="6150511" y="3407536"/>
            <a:ext cx="623117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but only one is active at a time</a:t>
            </a:r>
          </a:p>
        </p:txBody>
      </p:sp>
      <p:sp>
        <p:nvSpPr>
          <p:cNvPr id="1222" name="Shape 1222"/>
          <p:cNvSpPr/>
          <p:nvPr/>
        </p:nvSpPr>
        <p:spPr>
          <a:xfrm>
            <a:off x="7329096" y="4712376"/>
            <a:ext cx="3874009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Amdahl’s Law</a:t>
            </a:r>
          </a:p>
        </p:txBody>
      </p:sp>
      <p:sp>
        <p:nvSpPr>
          <p:cNvPr id="1223" name="Shape 1223"/>
          <p:cNvSpPr/>
          <p:nvPr/>
        </p:nvSpPr>
        <p:spPr>
          <a:xfrm>
            <a:off x="6710887" y="5919687"/>
            <a:ext cx="12541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T(n) =</a:t>
            </a:r>
          </a:p>
        </p:txBody>
      </p:sp>
      <p:sp>
        <p:nvSpPr>
          <p:cNvPr id="1224" name="Shape 1224"/>
          <p:cNvSpPr/>
          <p:nvPr/>
        </p:nvSpPr>
        <p:spPr>
          <a:xfrm>
            <a:off x="7982220" y="5919687"/>
            <a:ext cx="89359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T(1)</a:t>
            </a:r>
          </a:p>
        </p:txBody>
      </p:sp>
      <p:sp>
        <p:nvSpPr>
          <p:cNvPr id="1225" name="Shape 1225"/>
          <p:cNvSpPr/>
          <p:nvPr/>
        </p:nvSpPr>
        <p:spPr>
          <a:xfrm>
            <a:off x="8893050" y="5919687"/>
            <a:ext cx="27937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· (B +             )</a:t>
            </a:r>
          </a:p>
        </p:txBody>
      </p:sp>
      <p:sp>
        <p:nvSpPr>
          <p:cNvPr id="1226" name="Shape 1226"/>
          <p:cNvSpPr/>
          <p:nvPr/>
        </p:nvSpPr>
        <p:spPr>
          <a:xfrm>
            <a:off x="10125426" y="6290371"/>
            <a:ext cx="12541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227" name="Shape 1227"/>
          <p:cNvSpPr/>
          <p:nvPr/>
        </p:nvSpPr>
        <p:spPr>
          <a:xfrm>
            <a:off x="10200280" y="5657754"/>
            <a:ext cx="107899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1 - B</a:t>
            </a:r>
          </a:p>
        </p:txBody>
      </p:sp>
      <p:sp>
        <p:nvSpPr>
          <p:cNvPr id="1228" name="Shape 1228"/>
          <p:cNvSpPr/>
          <p:nvPr/>
        </p:nvSpPr>
        <p:spPr>
          <a:xfrm>
            <a:off x="10555067" y="6133423"/>
            <a:ext cx="36941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1229" name="Shape 1229"/>
          <p:cNvSpPr/>
          <p:nvPr/>
        </p:nvSpPr>
        <p:spPr>
          <a:xfrm>
            <a:off x="5694682" y="6863791"/>
            <a:ext cx="714283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C21D2A"/>
                </a:solidFill>
                <a:latin typeface="Lato Heavy"/>
                <a:ea typeface="Lato Heavy"/>
                <a:cs typeface="Lato Heavy"/>
                <a:sym typeface="Lato Heavy"/>
              </a:defRPr>
            </a:pPr>
            <a:r>
              <a:t>Adding threads only speeds up the</a:t>
            </a:r>
            <a:br/>
            <a:r>
              <a:t>parallel part of the program.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99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99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9"/>
                            </p:stCondLst>
                            <p:childTnLst>
                              <p:par>
                                <p:cTn id="2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499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499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499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499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499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9"/>
                            </p:stCondLst>
                            <p:childTnLst>
                              <p:par>
                                <p:cTn id="53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499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499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7" grpId="9"/>
      <p:bldP build="whole" bldLvl="1" animBg="1" rev="0" advAuto="0" spid="1225" grpId="8"/>
      <p:bldP build="whole" bldLvl="1" animBg="1" rev="0" advAuto="0" spid="1222" grpId="5"/>
      <p:bldP build="whole" bldLvl="1" animBg="1" rev="0" advAuto="0" spid="1228" grpId="11"/>
      <p:bldP build="whole" bldLvl="1" animBg="1" rev="0" advAuto="0" spid="1221" grpId="4"/>
      <p:bldP build="whole" bldLvl="1" animBg="1" rev="0" advAuto="0" spid="1191" grpId="1"/>
      <p:bldP build="whole" bldLvl="1" animBg="1" rev="0" advAuto="0" spid="1224" grpId="7"/>
      <p:bldP build="whole" bldLvl="1" animBg="1" rev="0" advAuto="0" spid="1229" grpId="12"/>
      <p:bldP build="whole" bldLvl="1" animBg="1" rev="0" advAuto="0" spid="1226" grpId="10"/>
      <p:bldP build="whole" bldLvl="1" animBg="1" rev="0" advAuto="0" spid="1216" grpId="2"/>
      <p:bldP build="whole" bldLvl="1" animBg="1" rev="0" advAuto="0" spid="1223" grpId="6"/>
      <p:bldP build="whole" bldLvl="1" animBg="1" rev="0" advAuto="0" spid="1220" grpId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Amdahl’s Law</a:t>
            </a:r>
          </a:p>
        </p:txBody>
      </p:sp>
      <p:graphicFrame>
        <p:nvGraphicFramePr>
          <p:cNvPr id="1232" name="Chart 1232"/>
          <p:cNvGraphicFramePr/>
          <p:nvPr/>
        </p:nvGraphicFramePr>
        <p:xfrm>
          <a:off x="396173" y="1622395"/>
          <a:ext cx="12156911" cy="795422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00"/>
                                        <p:tgtEl>
                                          <p:spTgt spid="123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2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600"/>
                                        <p:tgtEl>
                                          <p:spTgt spid="1232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2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600"/>
                                        <p:tgtEl>
                                          <p:spTgt spid="1232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32" grpI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rumpycat.jpg"/>
          <p:cNvPicPr>
            <a:picLocks noChangeAspect="1"/>
          </p:cNvPicPr>
          <p:nvPr/>
        </p:nvPicPr>
        <p:blipFill>
          <a:blip r:embed="rId2">
            <a:extLst/>
          </a:blip>
          <a:srcRect l="7210" t="0" r="126" b="14400"/>
          <a:stretch>
            <a:fillRect/>
          </a:stretch>
        </p:blipFill>
        <p:spPr>
          <a:xfrm>
            <a:off x="1497707" y="3987053"/>
            <a:ext cx="2711231" cy="309018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 flipV="1">
            <a:off x="4321261" y="5626014"/>
            <a:ext cx="2398818" cy="3299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178" name="serve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504" y="4858665"/>
            <a:ext cx="1041401" cy="2654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" name="Group 185"/>
          <p:cNvGrpSpPr/>
          <p:nvPr/>
        </p:nvGrpSpPr>
        <p:grpSpPr>
          <a:xfrm>
            <a:off x="10454227" y="4822127"/>
            <a:ext cx="1209626" cy="2727378"/>
            <a:chOff x="0" y="0"/>
            <a:chExt cx="1209625" cy="2727377"/>
          </a:xfrm>
        </p:grpSpPr>
        <p:pic>
          <p:nvPicPr>
            <p:cNvPr id="179" name="stor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816761"/>
              <a:ext cx="1209626" cy="910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stor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454112"/>
              <a:ext cx="1209626" cy="910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stor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92722"/>
              <a:ext cx="1209626" cy="910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stor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28062"/>
              <a:ext cx="1209626" cy="910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stor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64660"/>
              <a:ext cx="1209626" cy="910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stor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09626" cy="910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" name="Shape 186"/>
          <p:cNvSpPr/>
          <p:nvPr/>
        </p:nvSpPr>
        <p:spPr>
          <a:xfrm>
            <a:off x="4401782" y="6310188"/>
            <a:ext cx="2396652" cy="4580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head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7899424" y="5251029"/>
            <a:ext cx="2468110" cy="341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21600" y="16200"/>
                </a:moveTo>
                <a:cubicBezTo>
                  <a:pt x="14046" y="-5336"/>
                  <a:pt x="6846" y="-5400"/>
                  <a:pt x="0" y="16008"/>
                </a:cubicBezTo>
              </a:path>
            </a:pathLst>
          </a:custGeom>
          <a:ln w="50800" cap="rnd">
            <a:solidFill>
              <a:srgbClr val="000000"/>
            </a:solidFill>
            <a:custDash>
              <a:ds d="100000" sp="200000"/>
            </a:custDash>
            <a:headEnd type="triangle"/>
          </a:ln>
        </p:spPr>
        <p:txBody>
          <a:bodyPr/>
          <a:lstStyle/>
          <a:p>
            <a:pPr/>
          </a:p>
        </p:txBody>
      </p:sp>
      <p:pic>
        <p:nvPicPr>
          <p:cNvPr id="188" name="grumpycat.jpg"/>
          <p:cNvPicPr>
            <a:picLocks noChangeAspect="1"/>
          </p:cNvPicPr>
          <p:nvPr/>
        </p:nvPicPr>
        <p:blipFill>
          <a:blip r:embed="rId2">
            <a:extLst/>
          </a:blip>
          <a:srcRect l="7210" t="0" r="0" b="14400"/>
          <a:stretch>
            <a:fillRect/>
          </a:stretch>
        </p:blipFill>
        <p:spPr>
          <a:xfrm>
            <a:off x="8746484" y="4712475"/>
            <a:ext cx="800117" cy="91070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7863503" y="6218146"/>
            <a:ext cx="2528448" cy="328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5" fill="norm" stroke="1" extrusionOk="0">
                <a:moveTo>
                  <a:pt x="0" y="0"/>
                </a:moveTo>
                <a:cubicBezTo>
                  <a:pt x="8132" y="21214"/>
                  <a:pt x="15332" y="21600"/>
                  <a:pt x="21600" y="1158"/>
                </a:cubicBezTo>
              </a:path>
            </a:pathLst>
          </a:custGeom>
          <a:ln w="50800" cap="rnd">
            <a:solidFill>
              <a:srgbClr val="000000"/>
            </a:solidFill>
            <a:custDash>
              <a:ds d="100000" sp="200000"/>
            </a:custDash>
            <a:headEnd type="triangle"/>
          </a:ln>
        </p:spPr>
        <p:txBody>
          <a:bodyPr/>
          <a:lstStyle/>
          <a:p>
            <a:pPr/>
          </a:p>
        </p:txBody>
      </p:sp>
      <p:pic>
        <p:nvPicPr>
          <p:cNvPr id="190" name="ogl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29731" y="145257"/>
            <a:ext cx="2552033" cy="137025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7880908" y="7268882"/>
            <a:ext cx="2516112" cy="317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16"/>
                </a:moveTo>
                <a:cubicBezTo>
                  <a:pt x="8169" y="21600"/>
                  <a:pt x="15369" y="21561"/>
                  <a:pt x="21600" y="0"/>
                </a:cubicBezTo>
              </a:path>
            </a:pathLst>
          </a:custGeom>
          <a:ln w="50800" cap="rnd">
            <a:solidFill>
              <a:srgbClr val="000000"/>
            </a:solidFill>
            <a:custDash>
              <a:ds d="100000" sp="200000"/>
            </a:custDash>
            <a:headEnd type="triangle"/>
          </a:ln>
        </p:spPr>
        <p:txBody>
          <a:bodyPr/>
          <a:lstStyle/>
          <a:p>
            <a:pPr/>
          </a:p>
        </p:txBody>
      </p:sp>
      <p:pic>
        <p:nvPicPr>
          <p:cNvPr id="192" name="grumpycat2.jpg"/>
          <p:cNvPicPr>
            <a:picLocks noChangeAspect="1"/>
          </p:cNvPicPr>
          <p:nvPr/>
        </p:nvPicPr>
        <p:blipFill>
          <a:blip r:embed="rId6">
            <a:extLst/>
          </a:blip>
          <a:srcRect l="29972" t="11711" r="29972" b="11711"/>
          <a:stretch>
            <a:fillRect/>
          </a:stretch>
        </p:blipFill>
        <p:spPr>
          <a:xfrm>
            <a:off x="8742515" y="6131095"/>
            <a:ext cx="808079" cy="807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grumpycat3.jpg"/>
          <p:cNvPicPr>
            <a:picLocks noChangeAspect="1"/>
          </p:cNvPicPr>
          <p:nvPr/>
        </p:nvPicPr>
        <p:blipFill>
          <a:blip r:embed="rId7">
            <a:extLst/>
          </a:blip>
          <a:srcRect l="172" t="0" r="172" b="0"/>
          <a:stretch>
            <a:fillRect/>
          </a:stretch>
        </p:blipFill>
        <p:spPr>
          <a:xfrm>
            <a:off x="8742515" y="7276120"/>
            <a:ext cx="808879" cy="10005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197"/>
          <p:cNvGrpSpPr/>
          <p:nvPr/>
        </p:nvGrpSpPr>
        <p:grpSpPr>
          <a:xfrm>
            <a:off x="1340947" y="3145740"/>
            <a:ext cx="3026028" cy="5556343"/>
            <a:chOff x="0" y="0"/>
            <a:chExt cx="3026027" cy="5556342"/>
          </a:xfrm>
        </p:grpSpPr>
        <p:sp>
          <p:nvSpPr>
            <p:cNvPr id="194" name="Shape 194"/>
            <p:cNvSpPr/>
            <p:nvPr/>
          </p:nvSpPr>
          <p:spPr>
            <a:xfrm>
              <a:off x="149708" y="3875374"/>
              <a:ext cx="2721982" cy="1154166"/>
            </a:xfrm>
            <a:prstGeom prst="rect">
              <a:avLst/>
            </a:prstGeom>
            <a:solidFill>
              <a:srgbClr val="56C2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500">
                  <a:solidFill>
                    <a:srgbClr val="FFFFFF"/>
                  </a:solidFill>
                  <a:latin typeface="Lato Heavy"/>
                  <a:ea typeface="Lato Heavy"/>
                  <a:cs typeface="Lato Heavy"/>
                  <a:sym typeface="Lato Heavy"/>
                </a:defRPr>
              </a:pPr>
            </a:p>
          </p:txBody>
        </p:sp>
        <p:pic>
          <p:nvPicPr>
            <p:cNvPr id="195" name="phone.pdf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3026028" cy="5556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ogl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0787" y="445287"/>
              <a:ext cx="784454" cy="421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0" name="Group 200"/>
          <p:cNvGrpSpPr/>
          <p:nvPr/>
        </p:nvGrpSpPr>
        <p:grpSpPr>
          <a:xfrm>
            <a:off x="1564578" y="7131494"/>
            <a:ext cx="2555720" cy="878073"/>
            <a:chOff x="0" y="0"/>
            <a:chExt cx="2555719" cy="878071"/>
          </a:xfrm>
        </p:grpSpPr>
        <p:sp>
          <p:nvSpPr>
            <p:cNvPr id="198" name="Shape 198"/>
            <p:cNvSpPr/>
            <p:nvPr/>
          </p:nvSpPr>
          <p:spPr>
            <a:xfrm rot="5400000">
              <a:off x="2126138" y="350538"/>
              <a:ext cx="679802" cy="17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E9B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0"/>
              <a:ext cx="2368029" cy="878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700">
                  <a:solidFill>
                    <a:srgbClr val="FFFFFF"/>
                  </a:solidFill>
                  <a:latin typeface="Lato Heavy"/>
                  <a:ea typeface="Lato Heavy"/>
                  <a:cs typeface="Lato Heavy"/>
                  <a:sym typeface="Lato Heavy"/>
                </a:defRPr>
              </a:pPr>
              <a:r>
                <a:t>found 8,000,000</a:t>
              </a:r>
              <a:br/>
              <a:r>
                <a:t>similar images</a:t>
              </a: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47722" y="1696660"/>
            <a:ext cx="3805734" cy="2531623"/>
            <a:chOff x="-3605922" y="-1710489"/>
            <a:chExt cx="3805732" cy="2531622"/>
          </a:xfrm>
        </p:grpSpPr>
        <p:sp>
          <p:nvSpPr>
            <p:cNvPr id="201" name="Shape 201"/>
            <p:cNvSpPr/>
            <p:nvPr/>
          </p:nvSpPr>
          <p:spPr>
            <a:xfrm>
              <a:off x="-3605923" y="-1710490"/>
              <a:ext cx="380573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323333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Take a picture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-2951617" y="-884990"/>
              <a:ext cx="587664" cy="1706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031" y="0"/>
                  </a:moveTo>
                  <a:cubicBezTo>
                    <a:pt x="-5400" y="7449"/>
                    <a:pt x="-5344" y="14649"/>
                    <a:pt x="16200" y="21600"/>
                  </a:cubicBezTo>
                </a:path>
              </a:pathLst>
            </a:custGeom>
            <a:noFill/>
            <a:ln w="50800" cap="flat">
              <a:solidFill>
                <a:srgbClr val="32333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206" name="Group 206"/>
          <p:cNvGrpSpPr/>
          <p:nvPr/>
        </p:nvGrpSpPr>
        <p:grpSpPr>
          <a:xfrm>
            <a:off x="9287925" y="2206905"/>
            <a:ext cx="3542996" cy="2521313"/>
            <a:chOff x="-1226592" y="-6752621"/>
            <a:chExt cx="3542995" cy="2521311"/>
          </a:xfrm>
        </p:grpSpPr>
        <p:sp>
          <p:nvSpPr>
            <p:cNvPr id="204" name="Shape 204"/>
            <p:cNvSpPr/>
            <p:nvPr/>
          </p:nvSpPr>
          <p:spPr>
            <a:xfrm>
              <a:off x="-1226593" y="-6752622"/>
              <a:ext cx="3542996" cy="154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800">
                  <a:solidFill>
                    <a:srgbClr val="323333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t>Add it to </a:t>
              </a:r>
              <a:br/>
              <a:r>
                <a:t>the database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36186" y="-5203222"/>
              <a:ext cx="215428" cy="97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3" h="21600" fill="norm" stroke="1" extrusionOk="0">
                  <a:moveTo>
                    <a:pt x="4637" y="0"/>
                  </a:moveTo>
                  <a:cubicBezTo>
                    <a:pt x="-4407" y="9093"/>
                    <a:pt x="-222" y="16293"/>
                    <a:pt x="17193" y="21600"/>
                  </a:cubicBezTo>
                </a:path>
              </a:pathLst>
            </a:custGeom>
            <a:noFill/>
            <a:ln w="50800" cap="flat">
              <a:solidFill>
                <a:srgbClr val="32333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2614981" y="7661976"/>
            <a:ext cx="3364078" cy="1943553"/>
            <a:chOff x="-1419664" y="-1121073"/>
            <a:chExt cx="3364077" cy="1943551"/>
          </a:xfrm>
        </p:grpSpPr>
        <p:sp>
          <p:nvSpPr>
            <p:cNvPr id="207" name="Shape 207"/>
            <p:cNvSpPr/>
            <p:nvPr/>
          </p:nvSpPr>
          <p:spPr>
            <a:xfrm>
              <a:off x="-1419665" y="-3022"/>
              <a:ext cx="3364079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323333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Send results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454971" y="-1121074"/>
              <a:ext cx="841221" cy="119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4" h="21600" fill="norm" stroke="1" extrusionOk="0">
                  <a:moveTo>
                    <a:pt x="16807" y="21600"/>
                  </a:moveTo>
                  <a:cubicBezTo>
                    <a:pt x="21600" y="8869"/>
                    <a:pt x="15998" y="1669"/>
                    <a:pt x="0" y="0"/>
                  </a:cubicBezTo>
                </a:path>
              </a:pathLst>
            </a:custGeom>
            <a:noFill/>
            <a:ln w="50800" cap="flat">
              <a:solidFill>
                <a:srgbClr val="32333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6951057" y="6776006"/>
            <a:ext cx="5444338" cy="2759037"/>
            <a:chOff x="0" y="-202685"/>
            <a:chExt cx="5444337" cy="2759036"/>
          </a:xfrm>
        </p:grpSpPr>
        <p:sp>
          <p:nvSpPr>
            <p:cNvPr id="210" name="Shape 210"/>
            <p:cNvSpPr/>
            <p:nvPr/>
          </p:nvSpPr>
          <p:spPr>
            <a:xfrm>
              <a:off x="-1" y="1730851"/>
              <a:ext cx="5444339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323333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Find similar pictures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2700372" y="-202686"/>
              <a:ext cx="470140" cy="214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5" h="21600" fill="norm" stroke="1" extrusionOk="0">
                  <a:moveTo>
                    <a:pt x="5392" y="21600"/>
                  </a:moveTo>
                  <a:cubicBezTo>
                    <a:pt x="21600" y="9446"/>
                    <a:pt x="19803" y="2246"/>
                    <a:pt x="0" y="0"/>
                  </a:cubicBezTo>
                </a:path>
              </a:pathLst>
            </a:custGeom>
            <a:noFill/>
            <a:ln w="50800" cap="flat">
              <a:solidFill>
                <a:srgbClr val="32333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174595" y="836304"/>
              <a:ext cx="516480" cy="96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66" h="21600" fill="norm" stroke="1" extrusionOk="0">
                  <a:moveTo>
                    <a:pt x="3174" y="21600"/>
                  </a:moveTo>
                  <a:cubicBezTo>
                    <a:pt x="-3934" y="9996"/>
                    <a:pt x="897" y="2796"/>
                    <a:pt x="17666" y="0"/>
                  </a:cubicBezTo>
                </a:path>
              </a:pathLst>
            </a:custGeom>
            <a:noFill/>
            <a:ln w="50800" cap="flat">
              <a:solidFill>
                <a:srgbClr val="32333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4563815" y="3171786"/>
            <a:ext cx="4105962" cy="1948520"/>
            <a:chOff x="-2343383" y="-5923881"/>
            <a:chExt cx="4105960" cy="1948518"/>
          </a:xfrm>
        </p:grpSpPr>
        <p:sp>
          <p:nvSpPr>
            <p:cNvPr id="214" name="Shape 214"/>
            <p:cNvSpPr/>
            <p:nvPr/>
          </p:nvSpPr>
          <p:spPr>
            <a:xfrm>
              <a:off x="-2343384" y="-5923882"/>
              <a:ext cx="4105962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323333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Send it to Ogle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-1063364" y="-5201452"/>
              <a:ext cx="770263" cy="122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1" h="21600" fill="norm" stroke="1" extrusionOk="0">
                  <a:moveTo>
                    <a:pt x="1512" y="0"/>
                  </a:moveTo>
                  <a:cubicBezTo>
                    <a:pt x="-3029" y="8147"/>
                    <a:pt x="2657" y="15347"/>
                    <a:pt x="18571" y="21600"/>
                  </a:cubicBezTo>
                </a:path>
              </a:pathLst>
            </a:custGeom>
            <a:noFill/>
            <a:ln w="50800" cap="flat">
              <a:solidFill>
                <a:srgbClr val="32333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The Prototype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d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8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8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4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4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Class="entr" nodeType="after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4" dur="4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4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7" dur="499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9"/>
                            </p:stCondLst>
                            <p:childTnLst>
                              <p:par>
                                <p:cTn id="69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99"/>
                            </p:stCondLst>
                            <p:childTnLst>
                              <p:par>
                                <p:cTn id="73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5" dur="6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6"/>
      <p:bldP build="whole" bldLvl="1" animBg="1" rev="0" advAuto="0" spid="213" grpId="14"/>
      <p:bldP build="whole" bldLvl="1" animBg="1" rev="0" advAuto="0" spid="200" grpId="17"/>
      <p:bldP build="whole" bldLvl="1" animBg="1" rev="0" advAuto="0" spid="193" grpId="13"/>
      <p:bldP build="whole" bldLvl="1" animBg="1" rev="0" advAuto="0" spid="186" grpId="15"/>
      <p:bldP build="whole" bldLvl="1" animBg="1" rev="0" advAuto="0" spid="185" grpId="6"/>
      <p:bldP build="whole" bldLvl="1" animBg="1" rev="0" advAuto="0" spid="176" grpId="1"/>
      <p:bldP build="whole" bldLvl="1" animBg="1" rev="0" advAuto="0" spid="188" grpId="8"/>
      <p:bldP build="whole" bldLvl="1" animBg="1" rev="0" advAuto="0" spid="178" grpId="3"/>
      <p:bldP build="whole" bldLvl="1" animBg="1" rev="0" advAuto="0" spid="192" grpId="11"/>
      <p:bldP build="whole" bldLvl="1" animBg="1" rev="0" advAuto="0" spid="216" grpId="5"/>
      <p:bldP build="whole" bldLvl="1" animBg="1" rev="0" advAuto="0" spid="218" grpId="7"/>
      <p:bldP build="whole" bldLvl="1" animBg="1" rev="0" advAuto="0" spid="206" grpId="9"/>
      <p:bldP build="whole" bldLvl="1" animBg="1" rev="0" advAuto="0" spid="177" grpId="4"/>
      <p:bldP build="whole" bldLvl="1" animBg="1" rev="0" advAuto="0" spid="203" grpId="2"/>
      <p:bldP build="whole" bldLvl="1" animBg="1" rev="0" advAuto="0" spid="220" grpId="12"/>
      <p:bldP build="whole" bldLvl="1" animBg="1" rev="0" advAuto="0" spid="219" grpId="1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/>
          <p:nvPr/>
        </p:nvSpPr>
        <p:spPr>
          <a:xfrm>
            <a:off x="-134223" y="8623491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235" name="Shape 1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Contention</a:t>
            </a:r>
          </a:p>
        </p:txBody>
      </p:sp>
      <p:pic>
        <p:nvPicPr>
          <p:cNvPr id="1236" name="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148" y="4970647"/>
            <a:ext cx="2189980" cy="447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7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3711" y="4970647"/>
            <a:ext cx="2066437" cy="4471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2" name="Group 1242"/>
          <p:cNvGrpSpPr/>
          <p:nvPr/>
        </p:nvGrpSpPr>
        <p:grpSpPr>
          <a:xfrm>
            <a:off x="192929" y="2466429"/>
            <a:ext cx="4341277" cy="2668830"/>
            <a:chOff x="-131795" y="0"/>
            <a:chExt cx="4341276" cy="2668829"/>
          </a:xfrm>
        </p:grpSpPr>
        <p:sp>
          <p:nvSpPr>
            <p:cNvPr id="1238" name="Shape 1238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 wonder if we have any yogurt</a:t>
              </a:r>
            </a:p>
          </p:txBody>
        </p:sp>
        <p:sp>
          <p:nvSpPr>
            <p:cNvPr id="1239" name="Shape 1239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40" name="Shape 1240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41" name="Shape 1241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247" name="Group 1247"/>
          <p:cNvGrpSpPr/>
          <p:nvPr/>
        </p:nvGrpSpPr>
        <p:grpSpPr>
          <a:xfrm>
            <a:off x="8154903" y="2466429"/>
            <a:ext cx="4341277" cy="2668830"/>
            <a:chOff x="-131795" y="0"/>
            <a:chExt cx="4341276" cy="2668829"/>
          </a:xfrm>
        </p:grpSpPr>
        <p:sp>
          <p:nvSpPr>
            <p:cNvPr id="1243" name="Shape 1243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I’ll make sure we have bread and milk</a:t>
              </a:r>
            </a:p>
          </p:txBody>
        </p:sp>
        <p:sp>
          <p:nvSpPr>
            <p:cNvPr id="1244" name="Shape 1244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45" name="Shape 1245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46" name="Shape 1246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7" grpId="1"/>
      <p:bldP build="whole" bldLvl="1" animBg="1" rev="0" advAuto="0" spid="1242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0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5" name="Group 1255"/>
          <p:cNvGrpSpPr/>
          <p:nvPr/>
        </p:nvGrpSpPr>
        <p:grpSpPr>
          <a:xfrm>
            <a:off x="7678130" y="400411"/>
            <a:ext cx="4341277" cy="2668830"/>
            <a:chOff x="-131795" y="0"/>
            <a:chExt cx="4341276" cy="2668829"/>
          </a:xfrm>
        </p:grpSpPr>
        <p:sp>
          <p:nvSpPr>
            <p:cNvPr id="1251" name="Shape 1251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Oh no! Better go to the store.</a:t>
              </a:r>
            </a:p>
          </p:txBody>
        </p:sp>
        <p:sp>
          <p:nvSpPr>
            <p:cNvPr id="1252" name="Shape 1252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53" name="Shape 1253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54" name="Shape 1254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0" grpId="1"/>
      <p:bldP build="whole" bldLvl="1" animBg="1" rev="0" advAuto="0" spid="1255" grpId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" name="wo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8" name="fridge_clos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0329" y="759717"/>
            <a:ext cx="8519950" cy="851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9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2811" y="3240211"/>
            <a:ext cx="2414986" cy="2414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0" name="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0" grpId="3"/>
      <p:bldP build="whole" bldLvl="1" animBg="1" rev="0" advAuto="0" spid="1260" grpId="4"/>
      <p:bldP build="whole" bldLvl="1" animBg="1" rev="0" advAuto="0" spid="1257" grpId="2"/>
      <p:bldP build="whole" bldLvl="1" animBg="1" rev="0" advAuto="0" spid="1259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wo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3" name="fridge_clos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0329" y="759717"/>
            <a:ext cx="8519950" cy="851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4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2811" y="3240211"/>
            <a:ext cx="2414986" cy="2414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5" name="bread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6599191">
            <a:off x="7953872" y="4547357"/>
            <a:ext cx="2520126" cy="2055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6" name="milk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36146" y="4371435"/>
            <a:ext cx="1583521" cy="2407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499" fill="hold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5" grpId="3"/>
      <p:bldP build="whole" bldLvl="1" animBg="1" rev="0" advAuto="0" spid="1266" grpId="2"/>
      <p:bldP build="whole" bldLvl="1" animBg="1" rev="0" advAuto="0" spid="1264" grpId="4"/>
      <p:bldP build="whole" bldLvl="1" animBg="1" rev="0" advAuto="0" spid="126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9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0" name="bread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342">
            <a:off x="6053216" y="3015979"/>
            <a:ext cx="1756559" cy="143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1" name="mil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4613" y="1659542"/>
            <a:ext cx="991400" cy="15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2" name="man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7" name="Group 1277"/>
          <p:cNvGrpSpPr/>
          <p:nvPr/>
        </p:nvGrpSpPr>
        <p:grpSpPr>
          <a:xfrm flipH="1">
            <a:off x="914573" y="590934"/>
            <a:ext cx="4869689" cy="2573662"/>
            <a:chOff x="-396001" y="95167"/>
            <a:chExt cx="4869688" cy="2573661"/>
          </a:xfrm>
        </p:grpSpPr>
        <p:sp>
          <p:nvSpPr>
            <p:cNvPr id="1273" name="Shape 1273"/>
            <p:cNvSpPr/>
            <p:nvPr/>
          </p:nvSpPr>
          <p:spPr>
            <a:xfrm flipH="1">
              <a:off x="-396002" y="95167"/>
              <a:ext cx="4869689" cy="1496283"/>
            </a:xfrm>
            <a:prstGeom prst="roundRect">
              <a:avLst>
                <a:gd name="adj" fmla="val 40073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6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t>Darn, no yogurt.</a:t>
              </a:r>
            </a:p>
            <a:p>
              <a:pPr>
                <a:spcBef>
                  <a:spcPts val="6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t>Better go to the store.</a:t>
              </a:r>
            </a:p>
          </p:txBody>
        </p:sp>
        <p:sp>
          <p:nvSpPr>
            <p:cNvPr id="1274" name="Shape 1274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75" name="Shape 1275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76" name="Shape 1276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99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0" grpId="1"/>
      <p:bldP build="whole" bldLvl="1" animBg="1" rev="0" advAuto="0" spid="1277" grpId="5"/>
      <p:bldP build="whole" bldLvl="1" animBg="1" rev="0" advAuto="0" spid="1271" grpId="2"/>
      <p:bldP build="whole" bldLvl="1" animBg="1" rev="0" advAuto="0" spid="1272" grpId="4"/>
      <p:bldP build="whole" bldLvl="1" animBg="1" rev="0" advAuto="0" spid="1269" grpId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fridge_clos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0329" y="759717"/>
            <a:ext cx="8519950" cy="851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padlo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2811" y="3240211"/>
            <a:ext cx="2414986" cy="2414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1" name="man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2" name="yogur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5741" y="4993831"/>
            <a:ext cx="3001407" cy="1939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8" dur="499" fill="hold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1" grpId="2"/>
      <p:bldP build="whole" bldLvl="1" animBg="1" rev="0" advAuto="0" spid="1281" grpId="3"/>
      <p:bldP build="whole" bldLvl="1" animBg="1" rev="0" advAuto="0" spid="1282" grpId="4"/>
      <p:bldP build="whole" bldLvl="1" animBg="1" rev="0" advAuto="0" spid="1280" grpId="5"/>
      <p:bldP build="whole" bldLvl="1" animBg="1" rev="0" advAuto="0" spid="1280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bread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342">
            <a:off x="6053216" y="3015979"/>
            <a:ext cx="1756559" cy="143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7" name="mil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4613" y="1659542"/>
            <a:ext cx="991400" cy="15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8" name="man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9" name="yogur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7744" y="4353103"/>
            <a:ext cx="1767503" cy="1142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9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/>
          <p:nvPr/>
        </p:nvSpPr>
        <p:spPr>
          <a:xfrm>
            <a:off x="-134223" y="8623491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292" name="Shape 1292"/>
          <p:cNvSpPr/>
          <p:nvPr>
            <p:ph type="title"/>
          </p:nvPr>
        </p:nvSpPr>
        <p:spPr>
          <a:xfrm>
            <a:off x="147357" y="83647"/>
            <a:ext cx="12710086" cy="1493476"/>
          </a:xfrm>
          <a:prstGeom prst="rect">
            <a:avLst/>
          </a:prstGeom>
        </p:spPr>
        <p:txBody>
          <a:bodyPr/>
          <a:lstStyle/>
          <a:p>
            <a:pPr/>
            <a:r>
              <a:t>Fine-grained locking</a:t>
            </a:r>
          </a:p>
        </p:txBody>
      </p:sp>
      <p:pic>
        <p:nvPicPr>
          <p:cNvPr id="1293" name="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148" y="4970647"/>
            <a:ext cx="2189980" cy="447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3711" y="4970647"/>
            <a:ext cx="2066437" cy="4471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9" name="Group 1299"/>
          <p:cNvGrpSpPr/>
          <p:nvPr/>
        </p:nvGrpSpPr>
        <p:grpSpPr>
          <a:xfrm>
            <a:off x="192929" y="2466429"/>
            <a:ext cx="4341277" cy="2668830"/>
            <a:chOff x="-131795" y="0"/>
            <a:chExt cx="4341276" cy="2668829"/>
          </a:xfrm>
        </p:grpSpPr>
        <p:sp>
          <p:nvSpPr>
            <p:cNvPr id="1295" name="Shape 1295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 wonder if we have any yogurt</a:t>
              </a:r>
            </a:p>
          </p:txBody>
        </p:sp>
        <p:sp>
          <p:nvSpPr>
            <p:cNvPr id="1296" name="Shape 1296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97" name="Shape 1297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298" name="Shape 1298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304" name="Group 1304"/>
          <p:cNvGrpSpPr/>
          <p:nvPr/>
        </p:nvGrpSpPr>
        <p:grpSpPr>
          <a:xfrm>
            <a:off x="8154903" y="2466429"/>
            <a:ext cx="4341277" cy="2668830"/>
            <a:chOff x="-131795" y="0"/>
            <a:chExt cx="4341276" cy="2668829"/>
          </a:xfrm>
        </p:grpSpPr>
        <p:sp>
          <p:nvSpPr>
            <p:cNvPr id="1300" name="Shape 1300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I’ll make sure we have bread and milk</a:t>
              </a:r>
            </a:p>
          </p:txBody>
        </p:sp>
        <p:sp>
          <p:nvSpPr>
            <p:cNvPr id="1301" name="Shape 1301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02" name="Shape 1302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03" name="Shape 1303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9" grpId="2"/>
      <p:bldP build="whole" bldLvl="1" animBg="1" rev="0" advAuto="0" spid="1304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7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2" name="Group 1312"/>
          <p:cNvGrpSpPr/>
          <p:nvPr/>
        </p:nvGrpSpPr>
        <p:grpSpPr>
          <a:xfrm>
            <a:off x="7678130" y="400411"/>
            <a:ext cx="4341277" cy="2668830"/>
            <a:chOff x="-131795" y="0"/>
            <a:chExt cx="4341276" cy="2668829"/>
          </a:xfrm>
        </p:grpSpPr>
        <p:sp>
          <p:nvSpPr>
            <p:cNvPr id="1308" name="Shape 1308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Oh no! Better go to the store.</a:t>
              </a: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11" name="Shape 1311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pic>
        <p:nvPicPr>
          <p:cNvPr id="1313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2769" y="1923674"/>
            <a:ext cx="1244171" cy="1244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4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2769" y="2829565"/>
            <a:ext cx="1244171" cy="1244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5" name="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0" name="Group 1320"/>
          <p:cNvGrpSpPr/>
          <p:nvPr/>
        </p:nvGrpSpPr>
        <p:grpSpPr>
          <a:xfrm flipH="1">
            <a:off x="914573" y="590934"/>
            <a:ext cx="4869689" cy="2573662"/>
            <a:chOff x="-396001" y="95167"/>
            <a:chExt cx="4869688" cy="2573661"/>
          </a:xfrm>
        </p:grpSpPr>
        <p:sp>
          <p:nvSpPr>
            <p:cNvPr id="1316" name="Shape 1316"/>
            <p:cNvSpPr/>
            <p:nvPr/>
          </p:nvSpPr>
          <p:spPr>
            <a:xfrm flipH="1">
              <a:off x="-396002" y="95167"/>
              <a:ext cx="4869689" cy="1496283"/>
            </a:xfrm>
            <a:prstGeom prst="roundRect">
              <a:avLst>
                <a:gd name="adj" fmla="val 40073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6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t>Darn, no yogurt.</a:t>
              </a:r>
            </a:p>
            <a:p>
              <a:pPr>
                <a:spcBef>
                  <a:spcPts val="6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t>Better go to the store.</a:t>
              </a: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19" name="Shape 1319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pic>
        <p:nvPicPr>
          <p:cNvPr id="1321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2769" y="4097732"/>
            <a:ext cx="1244171" cy="1244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6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6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6" dur="499" fill="hold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9"/>
                            </p:stCondLst>
                            <p:childTnLst>
                              <p:par>
                                <p:cTn id="29" presetClass="exit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499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6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1" dur="499" fill="hold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9"/>
                            </p:stCondLst>
                            <p:childTnLst>
                              <p:par>
                                <p:cTn id="54" presetClass="exit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0" grpId="8"/>
      <p:bldP build="whole" bldLvl="1" animBg="1" rev="0" advAuto="0" spid="1321" grpId="9"/>
      <p:bldP build="whole" bldLvl="1" animBg="1" rev="0" advAuto="0" spid="1320" grpId="10"/>
      <p:bldP build="whole" bldLvl="1" animBg="1" rev="0" advAuto="0" spid="1314" grpId="4"/>
      <p:bldP build="whole" bldLvl="1" animBg="1" rev="0" advAuto="0" spid="1307" grpId="1"/>
      <p:bldP build="whole" bldLvl="1" animBg="1" rev="0" advAuto="0" spid="1312" grpId="2"/>
      <p:bldP build="whole" bldLvl="1" animBg="1" rev="0" advAuto="0" spid="1315" grpId="7"/>
      <p:bldP build="whole" bldLvl="1" animBg="1" rev="0" advAuto="0" spid="1313" grpId="3"/>
      <p:bldP build="whole" bldLvl="1" animBg="1" rev="0" advAuto="0" spid="1312" grpId="5"/>
      <p:bldP build="whole" bldLvl="1" animBg="1" rev="0" advAuto="0" spid="1307" grpId="6"/>
      <p:bldP build="whole" bldLvl="1" animBg="1" rev="0" advAuto="0" spid="1315" grpId="1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4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5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2769" y="1923674"/>
            <a:ext cx="1244171" cy="1244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6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2769" y="2829565"/>
            <a:ext cx="1244171" cy="1244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7" name="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8" name="pad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2769" y="4097732"/>
            <a:ext cx="1244171" cy="1244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9" name="bread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6599191">
            <a:off x="7953872" y="4547357"/>
            <a:ext cx="2520126" cy="2055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0" name="milk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36146" y="4371435"/>
            <a:ext cx="1583521" cy="2407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" name="yogurt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05741" y="4993831"/>
            <a:ext cx="3001407" cy="193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2" name="bread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35342">
            <a:off x="6053216" y="3015979"/>
            <a:ext cx="1756559" cy="143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3" name="milk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64613" y="1659542"/>
            <a:ext cx="991400" cy="15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4" name="yogurt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47744" y="4353103"/>
            <a:ext cx="1767503" cy="1142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499" fill="hold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9"/>
                            </p:stCondLst>
                            <p:childTnLst>
                              <p:par>
                                <p:cTn id="25" presetClass="exit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6" dur="499" fill="hold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98"/>
                            </p:stCondLst>
                            <p:childTnLst>
                              <p:par>
                                <p:cTn id="29" presetClass="exit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0" dur="499" fill="hold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97"/>
                            </p:stCondLst>
                            <p:childTnLst>
                              <p:par>
                                <p:cTn id="33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4" dur="499" fill="hold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96"/>
                            </p:stCondLst>
                            <p:childTnLst>
                              <p:par>
                                <p:cTn id="37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499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95"/>
                            </p:stCondLst>
                            <p:childTnLst>
                              <p:par>
                                <p:cTn id="41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499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8" dur="499" fill="hold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9"/>
                            </p:stCondLst>
                            <p:childTnLst>
                              <p:par>
                                <p:cTn id="61" presetClass="exit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2" dur="499" fill="hold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98"/>
                            </p:stCondLst>
                            <p:childTnLst>
                              <p:par>
                                <p:cTn id="65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499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0" grpId="2"/>
      <p:bldP build="whole" bldLvl="1" animBg="1" rev="0" advAuto="0" spid="1325" grpId="4"/>
      <p:bldP build="whole" bldLvl="1" animBg="1" rev="0" advAuto="0" spid="1331" grpId="11"/>
      <p:bldP build="whole" bldLvl="1" animBg="1" rev="0" advAuto="0" spid="1330" grpId="6"/>
      <p:bldP build="whole" bldLvl="1" animBg="1" rev="0" advAuto="0" spid="1331" grpId="13"/>
      <p:bldP build="whole" bldLvl="1" animBg="1" rev="0" advAuto="0" spid="1329" grpId="3"/>
      <p:bldP build="whole" bldLvl="1" animBg="1" rev="0" advAuto="0" spid="1334" grpId="14"/>
      <p:bldP build="whole" bldLvl="1" animBg="1" rev="0" advAuto="0" spid="1329" grpId="7"/>
      <p:bldP build="whole" bldLvl="1" animBg="1" rev="0" advAuto="0" spid="1324" grpId="1"/>
      <p:bldP build="whole" bldLvl="1" animBg="1" rev="0" advAuto="0" spid="1333" grpId="9"/>
      <p:bldP build="whole" bldLvl="1" animBg="1" rev="0" advAuto="0" spid="1327" grpId="10"/>
      <p:bldP build="whole" bldLvl="1" animBg="1" rev="0" advAuto="0" spid="1326" grpId="5"/>
      <p:bldP build="whole" bldLvl="1" animBg="1" rev="0" advAuto="0" spid="1328" grpId="12"/>
      <p:bldP build="whole" bldLvl="1" animBg="1" rev="0" advAuto="0" spid="1332" grpId="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229" name="ogl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8533" y="716307"/>
            <a:ext cx="3858978" cy="20719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Group 235"/>
          <p:cNvGrpSpPr/>
          <p:nvPr/>
        </p:nvGrpSpPr>
        <p:grpSpPr>
          <a:xfrm>
            <a:off x="8303537" y="5367172"/>
            <a:ext cx="506651" cy="930304"/>
            <a:chOff x="0" y="0"/>
            <a:chExt cx="506650" cy="930302"/>
          </a:xfrm>
        </p:grpSpPr>
        <p:pic>
          <p:nvPicPr>
            <p:cNvPr id="230" name="grumpycat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210" t="0" r="126" b="14400"/>
            <a:stretch>
              <a:fillRect/>
            </a:stretch>
          </p:blipFill>
          <p:spPr>
            <a:xfrm>
              <a:off x="26246" y="140861"/>
              <a:ext cx="453944" cy="517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4" name="Group 234"/>
            <p:cNvGrpSpPr/>
            <p:nvPr/>
          </p:nvGrpSpPr>
          <p:grpSpPr>
            <a:xfrm>
              <a:off x="0" y="0"/>
              <a:ext cx="506651" cy="930303"/>
              <a:chOff x="0" y="0"/>
              <a:chExt cx="506650" cy="930302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25065" y="648856"/>
                <a:ext cx="455745" cy="193244"/>
              </a:xfrm>
              <a:prstGeom prst="rect">
                <a:avLst/>
              </a:prstGeom>
              <a:solidFill>
                <a:srgbClr val="56C2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500">
                    <a:solidFill>
                      <a:srgbClr val="FFFFFF"/>
                    </a:solidFill>
                    <a:latin typeface="Lato Heavy"/>
                    <a:ea typeface="Lato Heavy"/>
                    <a:cs typeface="Lato Heavy"/>
                    <a:sym typeface="Lato Heavy"/>
                  </a:defRPr>
                </a:pPr>
              </a:p>
            </p:txBody>
          </p:sp>
          <p:pic>
            <p:nvPicPr>
              <p:cNvPr id="232" name="phon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506651" cy="9303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3" name="ogl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87654" y="74554"/>
                <a:ext cx="131342" cy="705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90" name="Group 290"/>
          <p:cNvGrpSpPr/>
          <p:nvPr/>
        </p:nvGrpSpPr>
        <p:grpSpPr>
          <a:xfrm>
            <a:off x="5414260" y="5367172"/>
            <a:ext cx="7007523" cy="930304"/>
            <a:chOff x="0" y="0"/>
            <a:chExt cx="7007521" cy="930302"/>
          </a:xfrm>
        </p:grpSpPr>
        <p:grpSp>
          <p:nvGrpSpPr>
            <p:cNvPr id="241" name="Group 241"/>
            <p:cNvGrpSpPr/>
            <p:nvPr/>
          </p:nvGrpSpPr>
          <p:grpSpPr>
            <a:xfrm>
              <a:off x="0" y="0"/>
              <a:ext cx="506651" cy="930303"/>
              <a:chOff x="0" y="0"/>
              <a:chExt cx="506650" cy="930302"/>
            </a:xfrm>
          </p:grpSpPr>
          <p:pic>
            <p:nvPicPr>
              <p:cNvPr id="236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40" name="Group 240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37" name="Shape 237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38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9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47" name="Group 247"/>
            <p:cNvGrpSpPr/>
            <p:nvPr/>
          </p:nvGrpSpPr>
          <p:grpSpPr>
            <a:xfrm>
              <a:off x="722318" y="0"/>
              <a:ext cx="506652" cy="930303"/>
              <a:chOff x="0" y="0"/>
              <a:chExt cx="506650" cy="930302"/>
            </a:xfrm>
          </p:grpSpPr>
          <p:pic>
            <p:nvPicPr>
              <p:cNvPr id="242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46" name="Group 246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43" name="Shape 243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44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5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53" name="Group 253"/>
            <p:cNvGrpSpPr/>
            <p:nvPr/>
          </p:nvGrpSpPr>
          <p:grpSpPr>
            <a:xfrm>
              <a:off x="1444638" y="0"/>
              <a:ext cx="506651" cy="930303"/>
              <a:chOff x="0" y="0"/>
              <a:chExt cx="506650" cy="930302"/>
            </a:xfrm>
          </p:grpSpPr>
          <p:pic>
            <p:nvPicPr>
              <p:cNvPr id="248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52" name="Group 252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49" name="Shape 249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50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1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59" name="Group 259"/>
            <p:cNvGrpSpPr/>
            <p:nvPr/>
          </p:nvGrpSpPr>
          <p:grpSpPr>
            <a:xfrm>
              <a:off x="2166957" y="0"/>
              <a:ext cx="506651" cy="930303"/>
              <a:chOff x="0" y="0"/>
              <a:chExt cx="506650" cy="930302"/>
            </a:xfrm>
          </p:grpSpPr>
          <p:pic>
            <p:nvPicPr>
              <p:cNvPr id="254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58" name="Group 258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55" name="Shape 255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56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7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65" name="Group 265"/>
            <p:cNvGrpSpPr/>
            <p:nvPr/>
          </p:nvGrpSpPr>
          <p:grpSpPr>
            <a:xfrm>
              <a:off x="3611595" y="0"/>
              <a:ext cx="506651" cy="930303"/>
              <a:chOff x="0" y="0"/>
              <a:chExt cx="506650" cy="930302"/>
            </a:xfrm>
          </p:grpSpPr>
          <p:pic>
            <p:nvPicPr>
              <p:cNvPr id="260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64" name="Group 264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61" name="Shape 261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62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3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71" name="Group 271"/>
            <p:cNvGrpSpPr/>
            <p:nvPr/>
          </p:nvGrpSpPr>
          <p:grpSpPr>
            <a:xfrm>
              <a:off x="4333914" y="0"/>
              <a:ext cx="506651" cy="930303"/>
              <a:chOff x="0" y="0"/>
              <a:chExt cx="506650" cy="930302"/>
            </a:xfrm>
          </p:grpSpPr>
          <p:pic>
            <p:nvPicPr>
              <p:cNvPr id="266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70" name="Group 270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67" name="Shape 267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68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9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77" name="Group 277"/>
            <p:cNvGrpSpPr/>
            <p:nvPr/>
          </p:nvGrpSpPr>
          <p:grpSpPr>
            <a:xfrm>
              <a:off x="5056233" y="0"/>
              <a:ext cx="506651" cy="930303"/>
              <a:chOff x="0" y="0"/>
              <a:chExt cx="506650" cy="930302"/>
            </a:xfrm>
          </p:grpSpPr>
          <p:pic>
            <p:nvPicPr>
              <p:cNvPr id="272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76" name="Group 276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73" name="Shape 273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74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75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83" name="Group 283"/>
            <p:cNvGrpSpPr/>
            <p:nvPr/>
          </p:nvGrpSpPr>
          <p:grpSpPr>
            <a:xfrm>
              <a:off x="5778552" y="0"/>
              <a:ext cx="506651" cy="930303"/>
              <a:chOff x="0" y="0"/>
              <a:chExt cx="506650" cy="930302"/>
            </a:xfrm>
          </p:grpSpPr>
          <p:pic>
            <p:nvPicPr>
              <p:cNvPr id="278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82" name="Group 282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79" name="Shape 279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80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81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89" name="Group 289"/>
            <p:cNvGrpSpPr/>
            <p:nvPr/>
          </p:nvGrpSpPr>
          <p:grpSpPr>
            <a:xfrm>
              <a:off x="6500871" y="0"/>
              <a:ext cx="506651" cy="930303"/>
              <a:chOff x="0" y="0"/>
              <a:chExt cx="506650" cy="930302"/>
            </a:xfrm>
          </p:grpSpPr>
          <p:pic>
            <p:nvPicPr>
              <p:cNvPr id="284" name="grumpycat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210" t="0" r="126" b="14400"/>
              <a:stretch>
                <a:fillRect/>
              </a:stretch>
            </p:blipFill>
            <p:spPr>
              <a:xfrm>
                <a:off x="26246" y="140861"/>
                <a:ext cx="453944" cy="517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88" name="Group 288"/>
              <p:cNvGrpSpPr/>
              <p:nvPr/>
            </p:nvGrpSpPr>
            <p:grpSpPr>
              <a:xfrm>
                <a:off x="0" y="0"/>
                <a:ext cx="506651" cy="930303"/>
                <a:chOff x="0" y="0"/>
                <a:chExt cx="506650" cy="930302"/>
              </a:xfrm>
            </p:grpSpPr>
            <p:sp>
              <p:nvSpPr>
                <p:cNvPr id="285" name="Shape 285"/>
                <p:cNvSpPr/>
                <p:nvPr/>
              </p:nvSpPr>
              <p:spPr>
                <a:xfrm>
                  <a:off x="25065" y="648856"/>
                  <a:ext cx="455745" cy="193244"/>
                </a:xfrm>
                <a:prstGeom prst="rect">
                  <a:avLst/>
                </a:prstGeom>
                <a:solidFill>
                  <a:srgbClr val="56C2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500">
                      <a:solidFill>
                        <a:srgbClr val="FFFFFF"/>
                      </a:solidFill>
                      <a:latin typeface="Lato Heavy"/>
                      <a:ea typeface="Lato Heavy"/>
                      <a:cs typeface="Lato Heavy"/>
                      <a:sym typeface="Lato Heavy"/>
                    </a:defRPr>
                  </a:pPr>
                </a:p>
              </p:txBody>
            </p:sp>
            <p:pic>
              <p:nvPicPr>
                <p:cNvPr id="286" name="phon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506651" cy="9303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87" name="ogl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87654" y="74554"/>
                  <a:ext cx="131342" cy="705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301" name="Group 301"/>
          <p:cNvGrpSpPr/>
          <p:nvPr/>
        </p:nvGrpSpPr>
        <p:grpSpPr>
          <a:xfrm>
            <a:off x="5686444" y="2534853"/>
            <a:ext cx="6467761" cy="2806289"/>
            <a:chOff x="3846" y="0"/>
            <a:chExt cx="6467760" cy="2806288"/>
          </a:xfrm>
        </p:grpSpPr>
        <p:sp>
          <p:nvSpPr>
            <p:cNvPr id="291" name="Shape 291"/>
            <p:cNvSpPr/>
            <p:nvPr/>
          </p:nvSpPr>
          <p:spPr>
            <a:xfrm flipV="1">
              <a:off x="3846" y="0"/>
              <a:ext cx="1337958" cy="2799849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292" name="Shape 292"/>
            <p:cNvSpPr/>
            <p:nvPr/>
          </p:nvSpPr>
          <p:spPr>
            <a:xfrm flipV="1">
              <a:off x="668923" y="0"/>
              <a:ext cx="1022276" cy="2799849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293" name="Shape 293"/>
            <p:cNvSpPr/>
            <p:nvPr/>
          </p:nvSpPr>
          <p:spPr>
            <a:xfrm flipV="1">
              <a:off x="1391242" y="12879"/>
              <a:ext cx="621536" cy="2786970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 flipV="1">
              <a:off x="2148270" y="33182"/>
              <a:ext cx="148080" cy="2746364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 flipH="1" flipV="1">
              <a:off x="2624577" y="18380"/>
              <a:ext cx="220732" cy="2787909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296" name="Shape 296"/>
            <p:cNvSpPr/>
            <p:nvPr/>
          </p:nvSpPr>
          <p:spPr>
            <a:xfrm flipH="1" flipV="1">
              <a:off x="3048744" y="292695"/>
              <a:ext cx="531271" cy="2513594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 flipH="1" flipV="1">
              <a:off x="3530803" y="356780"/>
              <a:ext cx="718158" cy="2449509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 flipH="1" flipV="1">
              <a:off x="3869348" y="202762"/>
              <a:ext cx="1139604" cy="2597087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 flipH="1" flipV="1">
              <a:off x="4213039" y="12879"/>
              <a:ext cx="1525765" cy="2786970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 flipH="1" flipV="1">
              <a:off x="4784312" y="139617"/>
              <a:ext cx="1687295" cy="2660232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pic>
        <p:nvPicPr>
          <p:cNvPr id="302" name="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91990" y="3798346"/>
            <a:ext cx="2603868" cy="531667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428556" y="1781345"/>
            <a:ext cx="5287170" cy="1986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87" y="0"/>
                </a:moveTo>
                <a:cubicBezTo>
                  <a:pt x="935" y="0"/>
                  <a:pt x="0" y="2488"/>
                  <a:pt x="0" y="5554"/>
                </a:cubicBezTo>
                <a:lnTo>
                  <a:pt x="0" y="11273"/>
                </a:lnTo>
                <a:cubicBezTo>
                  <a:pt x="0" y="14339"/>
                  <a:pt x="935" y="16827"/>
                  <a:pt x="2087" y="16827"/>
                </a:cubicBezTo>
                <a:lnTo>
                  <a:pt x="12204" y="16827"/>
                </a:lnTo>
                <a:lnTo>
                  <a:pt x="12712" y="21600"/>
                </a:lnTo>
                <a:lnTo>
                  <a:pt x="13217" y="16827"/>
                </a:lnTo>
                <a:lnTo>
                  <a:pt x="19515" y="16827"/>
                </a:lnTo>
                <a:cubicBezTo>
                  <a:pt x="20667" y="16827"/>
                  <a:pt x="21600" y="14339"/>
                  <a:pt x="21600" y="11273"/>
                </a:cubicBezTo>
                <a:lnTo>
                  <a:pt x="21600" y="5554"/>
                </a:lnTo>
                <a:cubicBezTo>
                  <a:pt x="21600" y="2488"/>
                  <a:pt x="20667" y="0"/>
                  <a:pt x="19515" y="0"/>
                </a:cubicBezTo>
                <a:lnTo>
                  <a:pt x="2087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Ogle is totally disrupting image search.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8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Class="entr" nodeType="afterEffect" presetSubtype="3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1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3"/>
      <p:bldP build="whole" bldLvl="1" animBg="1" rev="0" advAuto="0" spid="290" grpId="1"/>
      <p:bldP build="whole" bldLvl="1" animBg="1" rev="0" advAuto="0" spid="303" grpId="4"/>
      <p:bldP build="whole" bldLvl="1" animBg="1" rev="0" advAuto="0" spid="235" grpId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/>
          <p:nvPr/>
        </p:nvSpPr>
        <p:spPr>
          <a:xfrm>
            <a:off x="-134223" y="8623491"/>
            <a:ext cx="13273247" cy="2660022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337" name="Shape 1337"/>
          <p:cNvSpPr/>
          <p:nvPr>
            <p:ph type="title"/>
          </p:nvPr>
        </p:nvSpPr>
        <p:spPr>
          <a:xfrm>
            <a:off x="147357" y="83647"/>
            <a:ext cx="12710086" cy="1493476"/>
          </a:xfrm>
          <a:prstGeom prst="rect">
            <a:avLst/>
          </a:prstGeom>
        </p:spPr>
        <p:txBody>
          <a:bodyPr/>
          <a:lstStyle/>
          <a:p>
            <a:pPr/>
            <a:r>
              <a:t>Deadlock</a:t>
            </a:r>
          </a:p>
        </p:txBody>
      </p:sp>
      <p:pic>
        <p:nvPicPr>
          <p:cNvPr id="1338" name="ma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148" y="4970647"/>
            <a:ext cx="2189980" cy="447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9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3711" y="4970647"/>
            <a:ext cx="2066437" cy="4471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4" name="Group 1344"/>
          <p:cNvGrpSpPr/>
          <p:nvPr/>
        </p:nvGrpSpPr>
        <p:grpSpPr>
          <a:xfrm>
            <a:off x="192929" y="2466429"/>
            <a:ext cx="4341277" cy="2668830"/>
            <a:chOff x="-131795" y="0"/>
            <a:chExt cx="4341276" cy="2668829"/>
          </a:xfrm>
        </p:grpSpPr>
        <p:sp>
          <p:nvSpPr>
            <p:cNvPr id="1340" name="Shape 1340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Buy milk and bread.</a:t>
              </a:r>
            </a:p>
          </p:txBody>
        </p:sp>
        <p:sp>
          <p:nvSpPr>
            <p:cNvPr id="1341" name="Shape 1341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42" name="Shape 1342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43" name="Shape 1343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  <p:grpSp>
        <p:nvGrpSpPr>
          <p:cNvPr id="1349" name="Group 1349"/>
          <p:cNvGrpSpPr/>
          <p:nvPr/>
        </p:nvGrpSpPr>
        <p:grpSpPr>
          <a:xfrm>
            <a:off x="8154903" y="2466429"/>
            <a:ext cx="4341277" cy="2668830"/>
            <a:chOff x="-131795" y="0"/>
            <a:chExt cx="4341276" cy="2668829"/>
          </a:xfrm>
        </p:grpSpPr>
        <p:sp>
          <p:nvSpPr>
            <p:cNvPr id="1345" name="Shape 1345"/>
            <p:cNvSpPr/>
            <p:nvPr/>
          </p:nvSpPr>
          <p:spPr>
            <a:xfrm>
              <a:off x="-131796" y="-1"/>
              <a:ext cx="4341277" cy="1591451"/>
            </a:xfrm>
            <a:prstGeom prst="roundRect">
              <a:avLst>
                <a:gd name="adj" fmla="val 37677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sz="3300"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/>
              <a:r>
                <a:t>Buy bread and milk.</a:t>
              </a:r>
            </a:p>
          </p:txBody>
        </p:sp>
        <p:sp>
          <p:nvSpPr>
            <p:cNvPr id="1346" name="Shape 1346"/>
            <p:cNvSpPr/>
            <p:nvPr/>
          </p:nvSpPr>
          <p:spPr>
            <a:xfrm>
              <a:off x="1112818" y="1734859"/>
              <a:ext cx="396263" cy="396262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47" name="Shape 1347"/>
            <p:cNvSpPr/>
            <p:nvPr/>
          </p:nvSpPr>
          <p:spPr>
            <a:xfrm>
              <a:off x="1392863" y="2191515"/>
              <a:ext cx="251548" cy="251548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  <p:sp>
          <p:nvSpPr>
            <p:cNvPr id="1348" name="Shape 1348"/>
            <p:cNvSpPr/>
            <p:nvPr/>
          </p:nvSpPr>
          <p:spPr>
            <a:xfrm>
              <a:off x="1692671" y="2506156"/>
              <a:ext cx="162674" cy="16267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Lato Regular"/>
                  <a:ea typeface="Lato Regular"/>
                  <a:cs typeface="Lato Regular"/>
                  <a:sym typeface="Lat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9" grpId="1"/>
      <p:bldP build="whole" bldLvl="1" animBg="1" rev="0" advAuto="0" spid="1344" grpId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frid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36" y="0"/>
            <a:ext cx="869132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2" name="woman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0570" y="2403583"/>
            <a:ext cx="3252745" cy="703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3" name="man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961" y="2166935"/>
            <a:ext cx="3563111" cy="7275297"/>
          </a:xfrm>
          <a:prstGeom prst="rect">
            <a:avLst/>
          </a:prstGeom>
          <a:ln w="12700">
            <a:miter lim="400000"/>
          </a:ln>
        </p:spPr>
      </p:pic>
      <p:sp>
        <p:nvSpPr>
          <p:cNvPr id="1354" name="Shape 1354"/>
          <p:cNvSpPr/>
          <p:nvPr/>
        </p:nvSpPr>
        <p:spPr>
          <a:xfrm>
            <a:off x="7064589" y="3980629"/>
            <a:ext cx="2277677" cy="1052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5" y="19498"/>
                  <a:pt x="9965" y="21516"/>
                  <a:pt x="21600" y="21600"/>
                </a:cubicBezTo>
              </a:path>
            </a:pathLst>
          </a:custGeom>
          <a:ln w="1143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355" name="Shape 1355"/>
          <p:cNvSpPr/>
          <p:nvPr/>
        </p:nvSpPr>
        <p:spPr>
          <a:xfrm>
            <a:off x="3088581" y="1952206"/>
            <a:ext cx="3572841" cy="911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5282" fill="norm" stroke="1" extrusionOk="0">
                <a:moveTo>
                  <a:pt x="21600" y="10247"/>
                </a:moveTo>
                <a:cubicBezTo>
                  <a:pt x="17405" y="-6318"/>
                  <a:pt x="3565" y="-1470"/>
                  <a:pt x="0" y="15282"/>
                </a:cubicBezTo>
              </a:path>
            </a:pathLst>
          </a:custGeom>
          <a:ln w="1143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pic>
        <p:nvPicPr>
          <p:cNvPr id="1356" name="padloc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02769" y="1923674"/>
            <a:ext cx="1244171" cy="1244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7" name="padloc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02769" y="2829565"/>
            <a:ext cx="1244171" cy="1244172"/>
          </a:xfrm>
          <a:prstGeom prst="rect">
            <a:avLst/>
          </a:prstGeom>
          <a:ln w="12700">
            <a:miter lim="400000"/>
          </a:ln>
        </p:spPr>
      </p:pic>
      <p:sp>
        <p:nvSpPr>
          <p:cNvPr id="1358" name="Shape 1358"/>
          <p:cNvSpPr/>
          <p:nvPr/>
        </p:nvSpPr>
        <p:spPr>
          <a:xfrm>
            <a:off x="3735889" y="4122026"/>
            <a:ext cx="2974210" cy="929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5787" fill="norm" stroke="1" extrusionOk="0">
                <a:moveTo>
                  <a:pt x="0" y="14121"/>
                </a:moveTo>
                <a:cubicBezTo>
                  <a:pt x="9619" y="15084"/>
                  <a:pt x="20770" y="21600"/>
                  <a:pt x="21600" y="0"/>
                </a:cubicBezTo>
              </a:path>
            </a:pathLst>
          </a:custGeom>
          <a:ln w="1143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sp>
        <p:nvSpPr>
          <p:cNvPr id="1359" name="Shape 1359"/>
          <p:cNvSpPr/>
          <p:nvPr/>
        </p:nvSpPr>
        <p:spPr>
          <a:xfrm>
            <a:off x="7379966" y="2037392"/>
            <a:ext cx="2766343" cy="590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3634" fill="norm" stroke="1" extrusionOk="0">
                <a:moveTo>
                  <a:pt x="21600" y="9229"/>
                </a:moveTo>
                <a:cubicBezTo>
                  <a:pt x="15313" y="-7966"/>
                  <a:pt x="5153" y="2031"/>
                  <a:pt x="0" y="13634"/>
                </a:cubicBezTo>
              </a:path>
            </a:pathLst>
          </a:custGeom>
          <a:ln w="1143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6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99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6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499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499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499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7" grpId="5"/>
      <p:bldP build="whole" bldLvl="1" animBg="1" rev="0" advAuto="0" spid="1355" grpId="4"/>
      <p:bldP build="whole" bldLvl="1" animBg="1" rev="0" advAuto="0" spid="1352" grpId="1"/>
      <p:bldP build="whole" bldLvl="1" animBg="1" rev="0" advAuto="0" spid="1354" grpId="6"/>
      <p:bldP build="whole" bldLvl="1" animBg="1" rev="0" advAuto="0" spid="1359" grpId="8"/>
      <p:bldP build="whole" bldLvl="1" animBg="1" rev="0" advAuto="0" spid="1353" grpId="2"/>
      <p:bldP build="whole" bldLvl="1" animBg="1" rev="0" advAuto="0" spid="1356" grpId="3"/>
      <p:bldP build="whole" bldLvl="1" animBg="1" rev="0" advAuto="0" spid="1358" grpId="7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Shape 1361"/>
          <p:cNvSpPr/>
          <p:nvPr>
            <p:ph type="title"/>
          </p:nvPr>
        </p:nvSpPr>
        <p:spPr>
          <a:xfrm>
            <a:off x="952500" y="4130062"/>
            <a:ext cx="11099800" cy="1493476"/>
          </a:xfrm>
          <a:prstGeom prst="rect">
            <a:avLst/>
          </a:prstGeom>
        </p:spPr>
        <p:txBody>
          <a:bodyPr/>
          <a:lstStyle/>
          <a:p>
            <a:pPr/>
            <a:r>
              <a:t>Thread Demo 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-134223" y="8416889"/>
            <a:ext cx="13273247" cy="2660021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A5A5A5"/>
              </a:gs>
              <a:gs pos="100000">
                <a:srgbClr val="4B4B4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</a:p>
        </p:txBody>
      </p:sp>
      <p:grpSp>
        <p:nvGrpSpPr>
          <p:cNvPr id="311" name="Group 311"/>
          <p:cNvGrpSpPr/>
          <p:nvPr/>
        </p:nvGrpSpPr>
        <p:grpSpPr>
          <a:xfrm>
            <a:off x="7212763" y="1968455"/>
            <a:ext cx="3410518" cy="6262337"/>
            <a:chOff x="0" y="0"/>
            <a:chExt cx="3410517" cy="6262336"/>
          </a:xfrm>
        </p:grpSpPr>
        <p:pic>
          <p:nvPicPr>
            <p:cNvPr id="306" name="grumpyca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210" t="0" r="126" b="14400"/>
            <a:stretch>
              <a:fillRect/>
            </a:stretch>
          </p:blipFill>
          <p:spPr>
            <a:xfrm>
              <a:off x="176677" y="948211"/>
              <a:ext cx="3055723" cy="3482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0" name="Group 310"/>
            <p:cNvGrpSpPr/>
            <p:nvPr/>
          </p:nvGrpSpPr>
          <p:grpSpPr>
            <a:xfrm>
              <a:off x="0" y="0"/>
              <a:ext cx="3410518" cy="6262337"/>
              <a:chOff x="0" y="0"/>
              <a:chExt cx="3410517" cy="6262336"/>
            </a:xfrm>
          </p:grpSpPr>
          <p:sp>
            <p:nvSpPr>
              <p:cNvPr id="307" name="Shape 307"/>
              <p:cNvSpPr/>
              <p:nvPr/>
            </p:nvSpPr>
            <p:spPr>
              <a:xfrm>
                <a:off x="168730" y="4367782"/>
                <a:ext cx="3067839" cy="1300816"/>
              </a:xfrm>
              <a:prstGeom prst="rect">
                <a:avLst/>
              </a:prstGeom>
              <a:solidFill>
                <a:srgbClr val="56C2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500">
                    <a:solidFill>
                      <a:srgbClr val="FFFFFF"/>
                    </a:solidFill>
                    <a:latin typeface="Lato Heavy"/>
                    <a:ea typeface="Lato Heavy"/>
                    <a:cs typeface="Lato Heavy"/>
                    <a:sym typeface="Lato Heavy"/>
                  </a:defRPr>
                </a:pPr>
              </a:p>
            </p:txBody>
          </p:sp>
          <p:pic>
            <p:nvPicPr>
              <p:cNvPr id="308" name="phon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3410518" cy="62623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9" name="ogl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63195" y="501865"/>
                <a:ext cx="884127" cy="4747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12" name="man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91990" y="3798346"/>
            <a:ext cx="2603868" cy="5316678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/>
          <p:nvPr/>
        </p:nvSpPr>
        <p:spPr>
          <a:xfrm>
            <a:off x="7734007" y="6500578"/>
            <a:ext cx="2368030" cy="87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loading…</a:t>
            </a:r>
          </a:p>
        </p:txBody>
      </p:sp>
      <p:pic>
        <p:nvPicPr>
          <p:cNvPr id="314" name="man1_panic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91990" y="3798346"/>
            <a:ext cx="2603868" cy="531667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881932" y="2255382"/>
            <a:ext cx="4540648" cy="1502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86" y="0"/>
                </a:moveTo>
                <a:cubicBezTo>
                  <a:pt x="934" y="0"/>
                  <a:pt x="0" y="2822"/>
                  <a:pt x="0" y="6303"/>
                </a:cubicBezTo>
                <a:lnTo>
                  <a:pt x="0" y="9879"/>
                </a:lnTo>
                <a:cubicBezTo>
                  <a:pt x="0" y="13360"/>
                  <a:pt x="934" y="16181"/>
                  <a:pt x="2086" y="16181"/>
                </a:cubicBezTo>
                <a:lnTo>
                  <a:pt x="12206" y="16181"/>
                </a:lnTo>
                <a:lnTo>
                  <a:pt x="12712" y="21600"/>
                </a:lnTo>
                <a:lnTo>
                  <a:pt x="13218" y="16181"/>
                </a:lnTo>
                <a:lnTo>
                  <a:pt x="19514" y="16181"/>
                </a:lnTo>
                <a:cubicBezTo>
                  <a:pt x="20666" y="16181"/>
                  <a:pt x="21600" y="13360"/>
                  <a:pt x="21600" y="9879"/>
                </a:cubicBezTo>
                <a:lnTo>
                  <a:pt x="21600" y="6303"/>
                </a:lnTo>
                <a:cubicBezTo>
                  <a:pt x="21600" y="2822"/>
                  <a:pt x="20666" y="0"/>
                  <a:pt x="19514" y="0"/>
                </a:cubicBezTo>
                <a:lnTo>
                  <a:pt x="2086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Ogle is too slow!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35" grpId="1" repeatCount="2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Class="entr" nodeType="afterEffect" presetSubtype="1" presetID="2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8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50"/>
                            </p:stCondLst>
                            <p:childTnLst>
                              <p:par>
                                <p:cTn id="12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1"/>
      <p:bldP build="whole" bldLvl="1" animBg="1" rev="0" advAuto="0" spid="314" grpId="2"/>
      <p:bldP build="whole" bldLvl="1" animBg="1" rev="0" advAuto="0" spid="31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can Bob make Ogle faster?</a:t>
            </a:r>
          </a:p>
        </p:txBody>
      </p:sp>
      <p:sp>
        <p:nvSpPr>
          <p:cNvPr id="318" name="Shape 318"/>
          <p:cNvSpPr/>
          <p:nvPr/>
        </p:nvSpPr>
        <p:spPr>
          <a:xfrm>
            <a:off x="3546449" y="3786839"/>
            <a:ext cx="591190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Use a faster language</a:t>
            </a:r>
          </a:p>
        </p:txBody>
      </p:sp>
      <p:sp>
        <p:nvSpPr>
          <p:cNvPr id="319" name="Shape 319"/>
          <p:cNvSpPr/>
          <p:nvPr/>
        </p:nvSpPr>
        <p:spPr>
          <a:xfrm>
            <a:off x="4514646" y="2432418"/>
            <a:ext cx="397550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Optimizations</a:t>
            </a:r>
          </a:p>
        </p:txBody>
      </p:sp>
      <p:sp>
        <p:nvSpPr>
          <p:cNvPr id="320" name="Shape 320"/>
          <p:cNvSpPr/>
          <p:nvPr/>
        </p:nvSpPr>
        <p:spPr>
          <a:xfrm>
            <a:off x="3458209" y="5141260"/>
            <a:ext cx="608838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Use a faster algorithm</a:t>
            </a:r>
          </a:p>
        </p:txBody>
      </p:sp>
      <p:sp>
        <p:nvSpPr>
          <p:cNvPr id="321" name="Shape 321"/>
          <p:cNvSpPr/>
          <p:nvPr/>
        </p:nvSpPr>
        <p:spPr>
          <a:xfrm>
            <a:off x="4249623" y="2432418"/>
            <a:ext cx="450555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“                           ”</a:t>
            </a:r>
          </a:p>
        </p:txBody>
      </p:sp>
      <p:sp>
        <p:nvSpPr>
          <p:cNvPr id="322" name="Shape 322"/>
          <p:cNvSpPr/>
          <p:nvPr/>
        </p:nvSpPr>
        <p:spPr>
          <a:xfrm>
            <a:off x="5056885" y="6495681"/>
            <a:ext cx="2891029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Parallelize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push dir="d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99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99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mph" nodeType="clickEffect" presetSubtype="0" presetID="6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499" fill="hold"/>
                                        <p:tgtEl>
                                          <p:spTgt spid="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6"/>
      <p:bldP build="whole" bldLvl="1" animBg="1" rev="0" advAuto="0" spid="321" grpId="2"/>
      <p:bldP build="whole" bldLvl="1" animBg="1" rev="0" advAuto="0" spid="319" grpId="1"/>
      <p:bldP build="whole" bldLvl="1" animBg="1" rev="0" advAuto="0" spid="318" grpId="3"/>
      <p:bldP build="whole" bldLvl="1" animBg="1" rev="0" advAuto="0" spid="320" grpId="4"/>
      <p:bldP build="whole" bldLvl="1" animBg="1" rev="0" advAuto="0" spid="322" grpId="5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